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2" r:id="rId2"/>
    <p:sldMasterId id="2147483794" r:id="rId3"/>
  </p:sldMasterIdLst>
  <p:notesMasterIdLst>
    <p:notesMasterId r:id="rId18"/>
  </p:notesMasterIdLst>
  <p:handoutMasterIdLst>
    <p:handoutMasterId r:id="rId19"/>
  </p:handoutMasterIdLst>
  <p:sldIdLst>
    <p:sldId id="256" r:id="rId4"/>
    <p:sldId id="274" r:id="rId5"/>
    <p:sldId id="258" r:id="rId6"/>
    <p:sldId id="270" r:id="rId7"/>
    <p:sldId id="261" r:id="rId8"/>
    <p:sldId id="262" r:id="rId9"/>
    <p:sldId id="263" r:id="rId10"/>
    <p:sldId id="272" r:id="rId11"/>
    <p:sldId id="275" r:id="rId12"/>
    <p:sldId id="277" r:id="rId13"/>
    <p:sldId id="266" r:id="rId14"/>
    <p:sldId id="265" r:id="rId15"/>
    <p:sldId id="267" r:id="rId16"/>
    <p:sldId id="271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non Allen" initials="SA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1F22"/>
    <a:srgbClr val="C32327"/>
    <a:srgbClr val="0C507C"/>
    <a:srgbClr val="002055"/>
    <a:srgbClr val="941B1E"/>
    <a:srgbClr val="175895"/>
    <a:srgbClr val="F47C20"/>
    <a:srgbClr val="B64C4B"/>
    <a:srgbClr val="002156"/>
    <a:srgbClr val="931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6" autoAdjust="0"/>
    <p:restoredTop sz="72340" autoAdjust="0"/>
  </p:normalViewPr>
  <p:slideViewPr>
    <p:cSldViewPr snapToGrid="0" showGuides="1">
      <p:cViewPr varScale="1">
        <p:scale>
          <a:sx n="68" d="100"/>
          <a:sy n="68" d="100"/>
        </p:scale>
        <p:origin x="240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62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2" d="100"/>
          <a:sy n="72" d="100"/>
        </p:scale>
        <p:origin x="356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83FAC0-2F12-487A-A436-DD40D4C31F95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1CA969-433E-4AE1-B3A6-239FCC508355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800" b="0" dirty="0">
              <a:solidFill>
                <a:schemeClr val="bg1"/>
              </a:solidFill>
            </a:rPr>
            <a:t>Empower         </a:t>
          </a:r>
          <a:r>
            <a:rPr lang="en-US" sz="2200" b="1" dirty="0">
              <a:solidFill>
                <a:schemeClr val="bg1"/>
              </a:solidFill>
            </a:rPr>
            <a:t>Girls &amp; Young Women          </a:t>
          </a:r>
          <a:r>
            <a:rPr lang="en-US" sz="1800" b="0" dirty="0">
              <a:solidFill>
                <a:schemeClr val="bg1"/>
              </a:solidFill>
            </a:rPr>
            <a:t>and </a:t>
          </a:r>
          <a:r>
            <a:rPr lang="en-US" sz="1800" b="1" dirty="0">
              <a:solidFill>
                <a:schemeClr val="bg1"/>
              </a:solidFill>
            </a:rPr>
            <a:t>reduce risk </a:t>
          </a:r>
        </a:p>
      </dgm:t>
    </dgm:pt>
    <dgm:pt modelId="{874719AD-8367-43BE-9CDC-114A9ABD186D}" type="parTrans" cxnId="{91FCBF51-761C-4E69-95A4-36F2DCBE177B}">
      <dgm:prSet/>
      <dgm:spPr/>
      <dgm:t>
        <a:bodyPr/>
        <a:lstStyle/>
        <a:p>
          <a:endParaRPr lang="en-US"/>
        </a:p>
      </dgm:t>
    </dgm:pt>
    <dgm:pt modelId="{7D76C888-21A4-47CB-BCFB-B65BD725AF33}" type="sibTrans" cxnId="{91FCBF51-761C-4E69-95A4-36F2DCBE177B}">
      <dgm:prSet/>
      <dgm:spPr/>
      <dgm:t>
        <a:bodyPr/>
        <a:lstStyle/>
        <a:p>
          <a:endParaRPr lang="en-US"/>
        </a:p>
      </dgm:t>
    </dgm:pt>
    <dgm:pt modelId="{5EB0ADAE-EF7F-4578-9AEF-CEB58AB1E851}">
      <dgm:prSet phldrT="[Text]" custT="1"/>
      <dgm:spPr>
        <a:solidFill>
          <a:schemeClr val="accent3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b="0" dirty="0">
              <a:latin typeface="Abadi MT Condensed Extra Bold"/>
            </a:rPr>
            <a:t>Mobilize </a:t>
          </a:r>
          <a:r>
            <a:rPr lang="en-US" sz="1600" b="1" dirty="0">
              <a:latin typeface="Abadi MT Condensed Extra Bold"/>
            </a:rPr>
            <a:t>Communities</a:t>
          </a:r>
          <a:r>
            <a:rPr lang="en-US" sz="1600" b="0" dirty="0">
              <a:latin typeface="Abadi MT Condensed Extra Bold"/>
            </a:rPr>
            <a:t> for change</a:t>
          </a:r>
        </a:p>
      </dgm:t>
    </dgm:pt>
    <dgm:pt modelId="{E21DEAFE-ED49-4ED9-B3D9-27EF8C643FDB}" type="parTrans" cxnId="{1EB24B2E-63A2-43DA-9A11-D3AC482BF7B4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AF90914-B680-4AD0-B3A1-778C6D54C179}" type="sibTrans" cxnId="{1EB24B2E-63A2-43DA-9A11-D3AC482BF7B4}">
      <dgm:prSet/>
      <dgm:spPr/>
      <dgm:t>
        <a:bodyPr/>
        <a:lstStyle/>
        <a:p>
          <a:endParaRPr lang="en-US"/>
        </a:p>
      </dgm:t>
    </dgm:pt>
    <dgm:pt modelId="{479F6C98-42DC-42F9-8634-9FC3F25FD7DF}">
      <dgm:prSet phldrT="[Text]" custT="1"/>
      <dgm:spPr>
        <a:solidFill>
          <a:schemeClr val="accent2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dirty="0">
              <a:latin typeface="Abadi MT Condensed Extra Bold"/>
            </a:rPr>
            <a:t>Reduce Risk of </a:t>
          </a:r>
          <a:r>
            <a:rPr lang="en-US" sz="2200" b="1" dirty="0">
              <a:latin typeface="Abadi MT Condensed Extra Bold"/>
            </a:rPr>
            <a:t>Sex Partners</a:t>
          </a:r>
        </a:p>
      </dgm:t>
    </dgm:pt>
    <dgm:pt modelId="{2AF70E76-8348-4760-94BF-699F4D4D2EBF}" type="parTrans" cxnId="{7FC97FBF-AD45-42DB-9B1A-87C9911A192F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2CFB025-E44D-4797-8CFB-1C19E68412B1}" type="sibTrans" cxnId="{7FC97FBF-AD45-42DB-9B1A-87C9911A192F}">
      <dgm:prSet/>
      <dgm:spPr/>
      <dgm:t>
        <a:bodyPr/>
        <a:lstStyle/>
        <a:p>
          <a:endParaRPr lang="en-US"/>
        </a:p>
      </dgm:t>
    </dgm:pt>
    <dgm:pt modelId="{2A626F31-9CBC-4C2A-8F56-418A6DB749BC}">
      <dgm:prSet phldrT="[Text]" custT="1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dirty="0">
              <a:latin typeface="Abadi MT Condensed Extra Bold"/>
            </a:rPr>
            <a:t>Strengthen</a:t>
          </a:r>
          <a:r>
            <a:rPr lang="en-US" sz="2000" dirty="0">
              <a:latin typeface="Abadi MT Condensed Extra Bold"/>
            </a:rPr>
            <a:t> </a:t>
          </a:r>
          <a:r>
            <a:rPr lang="en-US" sz="2200" b="1" dirty="0">
              <a:latin typeface="Abadi MT Condensed Extra Bold"/>
            </a:rPr>
            <a:t>Families</a:t>
          </a:r>
        </a:p>
      </dgm:t>
    </dgm:pt>
    <dgm:pt modelId="{322AF6AA-A43C-4805-AEF5-04823AF6F1AC}" type="parTrans" cxnId="{F9CB153D-8B48-4393-A0FF-22FC2E6768C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E28328D-4BEB-48A3-807D-B14D02AEBB97}" type="sibTrans" cxnId="{F9CB153D-8B48-4393-A0FF-22FC2E6768C0}">
      <dgm:prSet/>
      <dgm:spPr/>
      <dgm:t>
        <a:bodyPr/>
        <a:lstStyle/>
        <a:p>
          <a:endParaRPr lang="en-US"/>
        </a:p>
      </dgm:t>
    </dgm:pt>
    <dgm:pt modelId="{EADBF7C4-9DDF-4CD6-A9A9-896CEC4F8C6F}">
      <dgm:prSet custScaleX="199581" custScaleY="189476" custRadScaleRad="129905"/>
      <dgm:spPr/>
      <dgm:t>
        <a:bodyPr/>
        <a:lstStyle/>
        <a:p>
          <a:endParaRPr lang="en-US"/>
        </a:p>
      </dgm:t>
    </dgm:pt>
    <dgm:pt modelId="{9470E786-FB4A-464D-8003-E70B2816090D}" type="parTrans" cxnId="{0884C969-B618-432D-AF89-9A1436ED85DA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9BEC253-5165-43C4-AA8A-EF83350723FE}" type="sibTrans" cxnId="{0884C969-B618-432D-AF89-9A1436ED85DA}">
      <dgm:prSet/>
      <dgm:spPr/>
      <dgm:t>
        <a:bodyPr/>
        <a:lstStyle/>
        <a:p>
          <a:endParaRPr lang="en-US"/>
        </a:p>
      </dgm:t>
    </dgm:pt>
    <dgm:pt modelId="{C9F70985-0641-4950-B485-A3A991085E7A}">
      <dgm:prSet custScaleX="199581" custScaleY="189476" custRadScaleRad="78258" custRadScaleInc="-601"/>
      <dgm:spPr/>
      <dgm:t>
        <a:bodyPr/>
        <a:lstStyle/>
        <a:p>
          <a:endParaRPr lang="en-US"/>
        </a:p>
      </dgm:t>
    </dgm:pt>
    <dgm:pt modelId="{59021C19-983B-4F75-9693-81F303399DC2}" type="parTrans" cxnId="{62ECA731-50F5-4A42-969A-4261E7ED50B3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AFCD722-958F-42FE-9408-2D1258F570A8}" type="sibTrans" cxnId="{62ECA731-50F5-4A42-969A-4261E7ED50B3}">
      <dgm:prSet/>
      <dgm:spPr/>
      <dgm:t>
        <a:bodyPr/>
        <a:lstStyle/>
        <a:p>
          <a:endParaRPr lang="en-US"/>
        </a:p>
      </dgm:t>
    </dgm:pt>
    <dgm:pt modelId="{ED9F5CBB-0D74-419A-89EA-A1CE0E41844D}" type="pres">
      <dgm:prSet presAssocID="{A783FAC0-2F12-487A-A436-DD40D4C31F9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A02B27E-8FAF-46D5-A383-EB0BDE5EB6D5}" type="pres">
      <dgm:prSet presAssocID="{D01CA969-433E-4AE1-B3A6-239FCC508355}" presName="singleCycle" presStyleCnt="0"/>
      <dgm:spPr/>
    </dgm:pt>
    <dgm:pt modelId="{80BE41B5-138F-4956-98A4-14410BEBCF5D}" type="pres">
      <dgm:prSet presAssocID="{D01CA969-433E-4AE1-B3A6-239FCC508355}" presName="singleCenter" presStyleLbl="node1" presStyleIdx="0" presStyleCnt="4" custScaleX="159109" custScaleY="159109" custLinFactNeighborX="-241" custLinFactNeighborY="15529">
        <dgm:presLayoutVars>
          <dgm:chMax val="7"/>
          <dgm:chPref val="7"/>
        </dgm:presLayoutVars>
      </dgm:prSet>
      <dgm:spPr/>
    </dgm:pt>
    <dgm:pt modelId="{3238CC9A-336D-4909-BA69-42C6292591B2}" type="pres">
      <dgm:prSet presAssocID="{E21DEAFE-ED49-4ED9-B3D9-27EF8C643FDB}" presName="Name56" presStyleLbl="parChTrans1D2" presStyleIdx="0" presStyleCnt="3"/>
      <dgm:spPr/>
    </dgm:pt>
    <dgm:pt modelId="{A503D4C3-2A42-40D0-A91E-BB2FC8E44558}" type="pres">
      <dgm:prSet presAssocID="{5EB0ADAE-EF7F-4578-9AEF-CEB58AB1E851}" presName="text0" presStyleLbl="node1" presStyleIdx="1" presStyleCnt="4" custScaleX="199581" custScaleY="189476" custRadScaleRad="78258" custRadScaleInc="-601">
        <dgm:presLayoutVars>
          <dgm:bulletEnabled val="1"/>
        </dgm:presLayoutVars>
      </dgm:prSet>
      <dgm:spPr/>
    </dgm:pt>
    <dgm:pt modelId="{EC15AEA7-CFB2-447B-B79B-B0D9D9E02758}" type="pres">
      <dgm:prSet presAssocID="{322AF6AA-A43C-4805-AEF5-04823AF6F1AC}" presName="Name56" presStyleLbl="parChTrans1D2" presStyleIdx="1" presStyleCnt="3"/>
      <dgm:spPr/>
    </dgm:pt>
    <dgm:pt modelId="{58CE14EE-49A9-4505-BEF7-0CB39252EB1C}" type="pres">
      <dgm:prSet presAssocID="{2A626F31-9CBC-4C2A-8F56-418A6DB749BC}" presName="text0" presStyleLbl="node1" presStyleIdx="2" presStyleCnt="4" custScaleX="199581" custScaleY="188213" custRadScaleRad="113031" custRadScaleInc="-52254">
        <dgm:presLayoutVars>
          <dgm:bulletEnabled val="1"/>
        </dgm:presLayoutVars>
      </dgm:prSet>
      <dgm:spPr/>
    </dgm:pt>
    <dgm:pt modelId="{0DCC38E1-1B72-4A13-9965-41BAC7E05EC7}" type="pres">
      <dgm:prSet presAssocID="{2AF70E76-8348-4760-94BF-699F4D4D2EBF}" presName="Name56" presStyleLbl="parChTrans1D2" presStyleIdx="2" presStyleCnt="3"/>
      <dgm:spPr/>
    </dgm:pt>
    <dgm:pt modelId="{0AB25C79-1194-466D-82D2-6EDEF73F88E3}" type="pres">
      <dgm:prSet presAssocID="{479F6C98-42DC-42F9-8634-9FC3F25FD7DF}" presName="text0" presStyleLbl="node1" presStyleIdx="3" presStyleCnt="4" custScaleX="193265" custScaleY="183160" custRadScaleRad="112238" custRadScaleInc="50483">
        <dgm:presLayoutVars>
          <dgm:bulletEnabled val="1"/>
        </dgm:presLayoutVars>
      </dgm:prSet>
      <dgm:spPr/>
    </dgm:pt>
  </dgm:ptLst>
  <dgm:cxnLst>
    <dgm:cxn modelId="{D457751C-3AE8-4F4A-99CF-9450C5E67381}" type="presOf" srcId="{2A626F31-9CBC-4C2A-8F56-418A6DB749BC}" destId="{58CE14EE-49A9-4505-BEF7-0CB39252EB1C}" srcOrd="0" destOrd="0" presId="urn:microsoft.com/office/officeart/2008/layout/RadialCluster"/>
    <dgm:cxn modelId="{589A6025-6341-46AB-8C6C-655A14EA9C8F}" type="presOf" srcId="{479F6C98-42DC-42F9-8634-9FC3F25FD7DF}" destId="{0AB25C79-1194-466D-82D2-6EDEF73F88E3}" srcOrd="0" destOrd="0" presId="urn:microsoft.com/office/officeart/2008/layout/RadialCluster"/>
    <dgm:cxn modelId="{86F0D62D-304E-4897-8166-BD2A15D6D497}" type="presOf" srcId="{E21DEAFE-ED49-4ED9-B3D9-27EF8C643FDB}" destId="{3238CC9A-336D-4909-BA69-42C6292591B2}" srcOrd="0" destOrd="0" presId="urn:microsoft.com/office/officeart/2008/layout/RadialCluster"/>
    <dgm:cxn modelId="{1EB24B2E-63A2-43DA-9A11-D3AC482BF7B4}" srcId="{D01CA969-433E-4AE1-B3A6-239FCC508355}" destId="{5EB0ADAE-EF7F-4578-9AEF-CEB58AB1E851}" srcOrd="0" destOrd="0" parTransId="{E21DEAFE-ED49-4ED9-B3D9-27EF8C643FDB}" sibTransId="{DAF90914-B680-4AD0-B3A1-778C6D54C179}"/>
    <dgm:cxn modelId="{62ECA731-50F5-4A42-969A-4261E7ED50B3}" srcId="{A783FAC0-2F12-487A-A436-DD40D4C31F95}" destId="{C9F70985-0641-4950-B485-A3A991085E7A}" srcOrd="2" destOrd="0" parTransId="{59021C19-983B-4F75-9693-81F303399DC2}" sibTransId="{8AFCD722-958F-42FE-9408-2D1258F570A8}"/>
    <dgm:cxn modelId="{F9CB153D-8B48-4393-A0FF-22FC2E6768C0}" srcId="{D01CA969-433E-4AE1-B3A6-239FCC508355}" destId="{2A626F31-9CBC-4C2A-8F56-418A6DB749BC}" srcOrd="1" destOrd="0" parTransId="{322AF6AA-A43C-4805-AEF5-04823AF6F1AC}" sibTransId="{1E28328D-4BEB-48A3-807D-B14D02AEBB97}"/>
    <dgm:cxn modelId="{91FCBF51-761C-4E69-95A4-36F2DCBE177B}" srcId="{A783FAC0-2F12-487A-A436-DD40D4C31F95}" destId="{D01CA969-433E-4AE1-B3A6-239FCC508355}" srcOrd="0" destOrd="0" parTransId="{874719AD-8367-43BE-9CDC-114A9ABD186D}" sibTransId="{7D76C888-21A4-47CB-BCFB-B65BD725AF33}"/>
    <dgm:cxn modelId="{0884C969-B618-432D-AF89-9A1436ED85DA}" srcId="{A783FAC0-2F12-487A-A436-DD40D4C31F95}" destId="{EADBF7C4-9DDF-4CD6-A9A9-896CEC4F8C6F}" srcOrd="1" destOrd="0" parTransId="{9470E786-FB4A-464D-8003-E70B2816090D}" sibTransId="{19BEC253-5165-43C4-AA8A-EF83350723FE}"/>
    <dgm:cxn modelId="{6948F579-32D7-448B-A0EF-FFA24C3C8E55}" type="presOf" srcId="{A783FAC0-2F12-487A-A436-DD40D4C31F95}" destId="{ED9F5CBB-0D74-419A-89EA-A1CE0E41844D}" srcOrd="0" destOrd="0" presId="urn:microsoft.com/office/officeart/2008/layout/RadialCluster"/>
    <dgm:cxn modelId="{ED401A7F-49C6-4D13-8C46-9B6550BF5F7A}" type="presOf" srcId="{322AF6AA-A43C-4805-AEF5-04823AF6F1AC}" destId="{EC15AEA7-CFB2-447B-B79B-B0D9D9E02758}" srcOrd="0" destOrd="0" presId="urn:microsoft.com/office/officeart/2008/layout/RadialCluster"/>
    <dgm:cxn modelId="{2DD7C581-6F32-465B-BC41-E8981D2812FF}" type="presOf" srcId="{D01CA969-433E-4AE1-B3A6-239FCC508355}" destId="{80BE41B5-138F-4956-98A4-14410BEBCF5D}" srcOrd="0" destOrd="0" presId="urn:microsoft.com/office/officeart/2008/layout/RadialCluster"/>
    <dgm:cxn modelId="{38B4B48F-400D-42DA-A11E-FF2A06610824}" type="presOf" srcId="{2AF70E76-8348-4760-94BF-699F4D4D2EBF}" destId="{0DCC38E1-1B72-4A13-9965-41BAC7E05EC7}" srcOrd="0" destOrd="0" presId="urn:microsoft.com/office/officeart/2008/layout/RadialCluster"/>
    <dgm:cxn modelId="{7FC97FBF-AD45-42DB-9B1A-87C9911A192F}" srcId="{D01CA969-433E-4AE1-B3A6-239FCC508355}" destId="{479F6C98-42DC-42F9-8634-9FC3F25FD7DF}" srcOrd="2" destOrd="0" parTransId="{2AF70E76-8348-4760-94BF-699F4D4D2EBF}" sibTransId="{C2CFB025-E44D-4797-8CFB-1C19E68412B1}"/>
    <dgm:cxn modelId="{E41A91C9-60DD-4B4C-A52B-59762FF8209B}" type="presOf" srcId="{5EB0ADAE-EF7F-4578-9AEF-CEB58AB1E851}" destId="{A503D4C3-2A42-40D0-A91E-BB2FC8E44558}" srcOrd="0" destOrd="0" presId="urn:microsoft.com/office/officeart/2008/layout/RadialCluster"/>
    <dgm:cxn modelId="{15460275-4957-4E73-BC57-BF48F741FEAF}" type="presParOf" srcId="{ED9F5CBB-0D74-419A-89EA-A1CE0E41844D}" destId="{CA02B27E-8FAF-46D5-A383-EB0BDE5EB6D5}" srcOrd="0" destOrd="0" presId="urn:microsoft.com/office/officeart/2008/layout/RadialCluster"/>
    <dgm:cxn modelId="{061C292A-8571-4A1E-910D-D40C3B520B53}" type="presParOf" srcId="{CA02B27E-8FAF-46D5-A383-EB0BDE5EB6D5}" destId="{80BE41B5-138F-4956-98A4-14410BEBCF5D}" srcOrd="0" destOrd="0" presId="urn:microsoft.com/office/officeart/2008/layout/RadialCluster"/>
    <dgm:cxn modelId="{9EA3CBAF-8E12-4EC5-B631-C723F027CD6C}" type="presParOf" srcId="{CA02B27E-8FAF-46D5-A383-EB0BDE5EB6D5}" destId="{3238CC9A-336D-4909-BA69-42C6292591B2}" srcOrd="1" destOrd="0" presId="urn:microsoft.com/office/officeart/2008/layout/RadialCluster"/>
    <dgm:cxn modelId="{513B22B7-01E9-443A-9944-95902647F348}" type="presParOf" srcId="{CA02B27E-8FAF-46D5-A383-EB0BDE5EB6D5}" destId="{A503D4C3-2A42-40D0-A91E-BB2FC8E44558}" srcOrd="2" destOrd="0" presId="urn:microsoft.com/office/officeart/2008/layout/RadialCluster"/>
    <dgm:cxn modelId="{B0C5165E-FCA1-4D60-8B88-3335E015CC30}" type="presParOf" srcId="{CA02B27E-8FAF-46D5-A383-EB0BDE5EB6D5}" destId="{EC15AEA7-CFB2-447B-B79B-B0D9D9E02758}" srcOrd="3" destOrd="0" presId="urn:microsoft.com/office/officeart/2008/layout/RadialCluster"/>
    <dgm:cxn modelId="{A37FFE17-02E4-4021-92EA-8857AA2CD20C}" type="presParOf" srcId="{CA02B27E-8FAF-46D5-A383-EB0BDE5EB6D5}" destId="{58CE14EE-49A9-4505-BEF7-0CB39252EB1C}" srcOrd="4" destOrd="0" presId="urn:microsoft.com/office/officeart/2008/layout/RadialCluster"/>
    <dgm:cxn modelId="{91D2C81B-9860-4410-BFA9-F983AA46F7E3}" type="presParOf" srcId="{CA02B27E-8FAF-46D5-A383-EB0BDE5EB6D5}" destId="{0DCC38E1-1B72-4A13-9965-41BAC7E05EC7}" srcOrd="5" destOrd="0" presId="urn:microsoft.com/office/officeart/2008/layout/RadialCluster"/>
    <dgm:cxn modelId="{9A951BC7-FD22-4487-BCBD-BF472B08744F}" type="presParOf" srcId="{CA02B27E-8FAF-46D5-A383-EB0BDE5EB6D5}" destId="{0AB25C79-1194-466D-82D2-6EDEF73F88E3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E41B5-138F-4956-98A4-14410BEBCF5D}">
      <dsp:nvSpPr>
        <dsp:cNvPr id="0" name=""/>
        <dsp:cNvSpPr/>
      </dsp:nvSpPr>
      <dsp:spPr>
        <a:xfrm>
          <a:off x="2046462" y="2379101"/>
          <a:ext cx="2182339" cy="2182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bg1"/>
              </a:solidFill>
            </a:rPr>
            <a:t>Empower         </a:t>
          </a:r>
          <a:r>
            <a:rPr lang="en-US" sz="2200" b="1" kern="1200" dirty="0">
              <a:solidFill>
                <a:schemeClr val="bg1"/>
              </a:solidFill>
            </a:rPr>
            <a:t>Girls &amp; Young Women          </a:t>
          </a:r>
          <a:r>
            <a:rPr lang="en-US" sz="1800" b="0" kern="1200" dirty="0">
              <a:solidFill>
                <a:schemeClr val="bg1"/>
              </a:solidFill>
            </a:rPr>
            <a:t>and </a:t>
          </a:r>
          <a:r>
            <a:rPr lang="en-US" sz="1800" b="1" kern="1200" dirty="0">
              <a:solidFill>
                <a:schemeClr val="bg1"/>
              </a:solidFill>
            </a:rPr>
            <a:t>reduce risk </a:t>
          </a:r>
        </a:p>
      </dsp:txBody>
      <dsp:txXfrm>
        <a:off x="2152995" y="2485634"/>
        <a:ext cx="1969273" cy="1969273"/>
      </dsp:txXfrm>
    </dsp:sp>
    <dsp:sp modelId="{3238CC9A-336D-4909-BA69-42C6292591B2}">
      <dsp:nvSpPr>
        <dsp:cNvPr id="0" name=""/>
        <dsp:cNvSpPr/>
      </dsp:nvSpPr>
      <dsp:spPr>
        <a:xfrm rot="16199669">
          <a:off x="2966553" y="2208144"/>
          <a:ext cx="3419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1914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3D4C3-2A42-40D0-A91E-BB2FC8E44558}">
      <dsp:nvSpPr>
        <dsp:cNvPr id="0" name=""/>
        <dsp:cNvSpPr/>
      </dsp:nvSpPr>
      <dsp:spPr>
        <a:xfrm>
          <a:off x="2220363" y="295956"/>
          <a:ext cx="1834093" cy="1741231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Abadi MT Condensed Extra Bold"/>
            </a:rPr>
            <a:t>Mobilize </a:t>
          </a:r>
          <a:r>
            <a:rPr lang="en-US" sz="1600" b="1" kern="1200" dirty="0">
              <a:latin typeface="Abadi MT Condensed Extra Bold"/>
            </a:rPr>
            <a:t>Communities</a:t>
          </a:r>
          <a:r>
            <a:rPr lang="en-US" sz="1600" b="0" kern="1200" dirty="0">
              <a:latin typeface="Abadi MT Condensed Extra Bold"/>
            </a:rPr>
            <a:t> for change</a:t>
          </a:r>
        </a:p>
      </dsp:txBody>
      <dsp:txXfrm>
        <a:off x="2305363" y="380956"/>
        <a:ext cx="1664093" cy="1571231"/>
      </dsp:txXfrm>
    </dsp:sp>
    <dsp:sp modelId="{EC15AEA7-CFB2-447B-B79B-B0D9D9E02758}">
      <dsp:nvSpPr>
        <dsp:cNvPr id="0" name=""/>
        <dsp:cNvSpPr/>
      </dsp:nvSpPr>
      <dsp:spPr>
        <a:xfrm rot="20556845">
          <a:off x="4222536" y="3087642"/>
          <a:ext cx="2742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233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E14EE-49A9-4505-BEF7-0CB39252EB1C}">
      <dsp:nvSpPr>
        <dsp:cNvPr id="0" name=""/>
        <dsp:cNvSpPr/>
      </dsp:nvSpPr>
      <dsp:spPr>
        <a:xfrm>
          <a:off x="4490506" y="1894721"/>
          <a:ext cx="1834093" cy="1729624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badi MT Condensed Extra Bold"/>
            </a:rPr>
            <a:t>Strengthen</a:t>
          </a:r>
          <a:r>
            <a:rPr lang="en-US" sz="2000" kern="1200" dirty="0">
              <a:latin typeface="Abadi MT Condensed Extra Bold"/>
            </a:rPr>
            <a:t> </a:t>
          </a:r>
          <a:r>
            <a:rPr lang="en-US" sz="2200" b="1" kern="1200" dirty="0">
              <a:latin typeface="Abadi MT Condensed Extra Bold"/>
            </a:rPr>
            <a:t>Families</a:t>
          </a:r>
        </a:p>
      </dsp:txBody>
      <dsp:txXfrm>
        <a:off x="4574939" y="1979154"/>
        <a:ext cx="1665227" cy="1560758"/>
      </dsp:txXfrm>
    </dsp:sp>
    <dsp:sp modelId="{0DCC38E1-1B72-4A13-9965-41BAC7E05EC7}">
      <dsp:nvSpPr>
        <dsp:cNvPr id="0" name=""/>
        <dsp:cNvSpPr/>
      </dsp:nvSpPr>
      <dsp:spPr>
        <a:xfrm rot="11790166">
          <a:off x="1770242" y="3106938"/>
          <a:ext cx="2820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028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25C79-1194-466D-82D2-6EDEF73F88E3}">
      <dsp:nvSpPr>
        <dsp:cNvPr id="0" name=""/>
        <dsp:cNvSpPr/>
      </dsp:nvSpPr>
      <dsp:spPr>
        <a:xfrm>
          <a:off x="0" y="1962195"/>
          <a:ext cx="1776051" cy="1683189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badi MT Condensed Extra Bold"/>
            </a:rPr>
            <a:t>Reduce Risk of </a:t>
          </a:r>
          <a:r>
            <a:rPr lang="en-US" sz="2200" b="1" kern="1200" dirty="0">
              <a:latin typeface="Abadi MT Condensed Extra Bold"/>
            </a:rPr>
            <a:t>Sex Partners</a:t>
          </a:r>
        </a:p>
      </dsp:txBody>
      <dsp:txXfrm>
        <a:off x="82167" y="2044362"/>
        <a:ext cx="1611717" cy="1518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47BABC3-6A33-4FB2-8279-C10337D15543}" type="datetimeFigureOut">
              <a:rPr lang="en-US" smtClean="0"/>
              <a:t>7/22/18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3A1C19-419C-4FC1-9F02-D690BA0F3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14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F5FDE03-B869-425E-88F9-5FFA391B1530}" type="datetimeFigureOut">
              <a:rPr lang="en-US" smtClean="0"/>
              <a:t>7/22/18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1AB78A-7831-4A62-AB22-77EAE70E2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41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AB78A-7831-4A62-AB22-77EAE70E2E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27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AB78A-7831-4A62-AB22-77EAE70E2E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02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AB78A-7831-4A62-AB22-77EAE70E2E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67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AB78A-7831-4A62-AB22-77EAE70E2E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82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AB78A-7831-4A62-AB22-77EAE70E2E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42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AB78A-7831-4A62-AB22-77EAE70E2E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AB78A-7831-4A62-AB22-77EAE70E2E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1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AB78A-7831-4A62-AB22-77EAE70E2E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89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40" y="8829967"/>
            <a:ext cx="3037841" cy="464820"/>
          </a:xfrm>
          <a:prstGeom prst="rect">
            <a:avLst/>
          </a:prstGeom>
        </p:spPr>
        <p:txBody>
          <a:bodyPr lIns="93154" tIns="46577" rIns="93154" bIns="46577"/>
          <a:lstStyle/>
          <a:p>
            <a:fld id="{57AB541F-36D0-4020-99FC-94B4CD19DB2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47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AB78A-7831-4A62-AB22-77EAE70E2E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16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lvl="1" indent="-174708" defTabSz="93177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AB78A-7831-4A62-AB22-77EAE70E2E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29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AB78A-7831-4A62-AB22-77EAE70E2E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13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AB78A-7831-4A62-AB22-77EAE70E2E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73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lvl="0" indent="-174708" defTabSz="931774">
              <a:buFont typeface="Arial" panose="020B0604020202020204" pitchFamily="34" charset="0"/>
              <a:buChar char="•"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AB78A-7831-4A62-AB22-77EAE70E2E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09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4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gif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gif"/><Relationship Id="rId4" Type="http://schemas.openxmlformats.org/officeDocument/2006/relationships/image" Target="../media/image22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gi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gif"/><Relationship Id="rId4" Type="http://schemas.openxmlformats.org/officeDocument/2006/relationships/image" Target="../media/image22.png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6142" y="-19050"/>
            <a:ext cx="9182100" cy="687705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3402683" y="-19049"/>
            <a:ext cx="5741318" cy="6877050"/>
          </a:xfrm>
          <a:prstGeom prst="rect">
            <a:avLst/>
          </a:prstGeom>
          <a:blipFill dpi="0" rotWithShape="1">
            <a:blip r:embed="rId4">
              <a:alphaModFix amt="56000"/>
            </a:blip>
            <a:srcRect/>
            <a:stretch>
              <a:fillRect l="5" t="-12466" r="-19454" b="-198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34676" y="4145966"/>
            <a:ext cx="8449976" cy="3693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216569" y="2518639"/>
            <a:ext cx="869883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PEPFAR-Logo-Color-Tagline-Transparent-White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16569" y="228602"/>
            <a:ext cx="3186113" cy="115346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529777D-02B6-4F6C-85D6-C8C8BE6EF907}"/>
              </a:ext>
            </a:extLst>
          </p:cNvPr>
          <p:cNvGrpSpPr/>
          <p:nvPr userDrawn="1"/>
        </p:nvGrpSpPr>
        <p:grpSpPr>
          <a:xfrm>
            <a:off x="260773" y="5969453"/>
            <a:ext cx="8622455" cy="755876"/>
            <a:chOff x="260773" y="5969453"/>
            <a:chExt cx="8622455" cy="75587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EDB99FA-F4F1-4309-9054-CD1B371061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73" y="5969453"/>
              <a:ext cx="8622455" cy="52694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2823C0E-E874-4EB6-A310-C12E735527B7}"/>
                </a:ext>
              </a:extLst>
            </p:cNvPr>
            <p:cNvSpPr txBox="1"/>
            <p:nvPr userDrawn="1"/>
          </p:nvSpPr>
          <p:spPr>
            <a:xfrm>
              <a:off x="3970842" y="6417552"/>
              <a:ext cx="1202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41339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3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5766" y="59411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" r="16276" b="18381"/>
          <a:stretch/>
        </p:blipFill>
        <p:spPr>
          <a:xfrm>
            <a:off x="4995287" y="253993"/>
            <a:ext cx="3981274" cy="642859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2731438-A808-4ABE-9C74-8A00C1994AFF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9051A1-C13E-471F-846A-06F131EE9A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10" y="6442693"/>
            <a:ext cx="5984980" cy="36576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374A5F3-F61D-4062-B22B-D15C7F9CFC31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ECC9AF6-9EFB-4302-A44F-E99181E46B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158926C-4BDA-4F1A-B851-92CADB5D143C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14177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r="15227" b="19218"/>
          <a:stretch/>
        </p:blipFill>
        <p:spPr>
          <a:xfrm>
            <a:off x="5004242" y="228600"/>
            <a:ext cx="3963364" cy="640080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E7861906-974E-44B8-A502-CC7279425E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389563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51B312-1EB7-4835-9492-B8D5E0E72B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31F2838-EF15-41BF-AC5C-253B061F4222}"/>
              </a:ext>
            </a:extLst>
          </p:cNvPr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AC6E0F07-6304-445A-A9EF-5213FF7C57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766" y="59411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A3224F-A668-4DDF-9098-5B34126D2F61}"/>
              </a:ext>
            </a:extLst>
          </p:cNvPr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rgbClr val="94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7854497-0703-4B9F-BCCB-96990A9F53F5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CF2787C-87B5-4E1F-B1E5-A01C87A16D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10" y="6442693"/>
            <a:ext cx="5984979" cy="36576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B9F094F-F360-4B17-93AF-F798A96248AF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5F36441-5678-4B48-9144-808AF7C1CA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07370F-B441-42F1-BFB3-1E50F7D56D4D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78676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3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8036" y="594112"/>
            <a:ext cx="8327928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rgbClr val="0C5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2731438-A808-4ABE-9C74-8A00C1994AFF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B623A87-34F8-4802-8524-BA6F34AFF3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18" y="6432297"/>
            <a:ext cx="6007164" cy="36711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E148D6B-D9E4-40A2-92D8-3936517E11AD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EB1170A-C43B-4EB2-A8CF-80A7BD7B88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500477-B037-4276-8DA4-C598562B38A3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04116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8ED9CC-EC29-474A-BF5D-6F22A85DF475}"/>
              </a:ext>
            </a:extLst>
          </p:cNvPr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rgbClr val="94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AC1447D-C6DE-4878-B85B-D3F61AFE59A2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9D1E3D-94F7-46CA-A0BE-67471DA77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10" y="6442693"/>
            <a:ext cx="5984979" cy="36576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9AB3880-590A-409A-8B7A-31C10F5D69EE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F5C8EA8-0780-4C6F-A9DF-ED2E300100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A3A2F0-7ECF-4E4D-89D6-2C150BC060E0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134D89E-A812-4BBE-9DD0-F630B82FB2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036" y="594112"/>
            <a:ext cx="8327928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16478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3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5F2F0A-237B-4345-B935-6D172743A4E6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0389E98-B667-4683-B921-16F1A61B6D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645FCC-8ED9-452F-84BD-7546D810D386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9292F26-0544-4997-8F11-29C97EF1AC77}"/>
              </a:ext>
            </a:extLst>
          </p:cNvPr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rgbClr val="F47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EB4C34D-736B-4D3C-82D8-D7B4A98F5487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0CDD255-E5A3-46BC-BE69-24D65CBAFE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18" y="6432297"/>
            <a:ext cx="6007164" cy="367115"/>
          </a:xfrm>
          <a:prstGeom prst="rect">
            <a:avLst/>
          </a:prstGeom>
        </p:spPr>
      </p:pic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8D541357-2568-40F7-80E4-AC19AA1451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036" y="594112"/>
            <a:ext cx="8327928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77651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3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 userDrawn="1">
            <p:ph type="body" sz="quarter" idx="13"/>
          </p:nvPr>
        </p:nvSpPr>
        <p:spPr>
          <a:xfrm>
            <a:off x="356179" y="42266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4"/>
          <a:stretch/>
        </p:blipFill>
        <p:spPr>
          <a:xfrm>
            <a:off x="5335546" y="3541311"/>
            <a:ext cx="3644022" cy="29772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371AEA1-AC95-4821-8E9E-D17A492137D6}"/>
              </a:ext>
            </a:extLst>
          </p:cNvPr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rgbClr val="F47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48218-545A-481C-A459-97BBCF5BFB22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FB57A7-8E3E-4D8F-B349-6ECA261592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18" y="6432297"/>
            <a:ext cx="6007164" cy="3671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16B9FAB-9E80-4367-8A47-77CC82DA2B8C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DA1847-D058-4162-ACA6-F8A7A26339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05DC8B-B1B6-4D56-9B5B-6C43409F5A5A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02225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Break Globe">
    <p:bg>
      <p:bgPr>
        <a:solidFill>
          <a:srgbClr val="A7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3" b="11553"/>
          <a:stretch/>
        </p:blipFill>
        <p:spPr>
          <a:xfrm>
            <a:off x="2095500" y="0"/>
            <a:ext cx="7029450" cy="68389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568E2D-481E-4EB2-9102-C578E78330AD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chemeClr val="bg1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15226338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 Countri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3" b="12300"/>
          <a:stretch/>
        </p:blipFill>
        <p:spPr>
          <a:xfrm>
            <a:off x="2095500" y="1"/>
            <a:ext cx="7048500" cy="6858000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9252C1-3527-4F16-9782-A450131D021C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chemeClr val="bg1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39597079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 Globe">
    <p:bg>
      <p:bgPr>
        <a:solidFill>
          <a:srgbClr val="0C5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3" b="12300"/>
          <a:stretch/>
        </p:blipFill>
        <p:spPr>
          <a:xfrm>
            <a:off x="2095500" y="1"/>
            <a:ext cx="7048500" cy="6858000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9252C1-3527-4F16-9782-A450131D021C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chemeClr val="bg1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17497029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Break Glob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" r="11487" b="11830"/>
          <a:stretch/>
        </p:blipFill>
        <p:spPr>
          <a:xfrm>
            <a:off x="2053295" y="-28136"/>
            <a:ext cx="7090705" cy="6894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7E938D-8E0D-4850-9AA2-63DC34372612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chemeClr val="bg1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29299274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38100" y="-19050"/>
            <a:ext cx="9182100" cy="687705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94" name="Rectangle 6893"/>
          <p:cNvSpPr/>
          <p:nvPr userDrawn="1"/>
        </p:nvSpPr>
        <p:spPr>
          <a:xfrm>
            <a:off x="5131185" y="-19049"/>
            <a:ext cx="4012815" cy="6877050"/>
          </a:xfrm>
          <a:prstGeom prst="rect">
            <a:avLst/>
          </a:prstGeom>
          <a:blipFill dpi="0" rotWithShape="1">
            <a:blip r:embed="rId4">
              <a:alphaModFix amt="60000"/>
            </a:blip>
            <a:srcRect/>
            <a:stretch>
              <a:fillRect l="5" t="-12466" r="-68107" b="-198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16570" y="4198071"/>
            <a:ext cx="8698830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16569" y="2570744"/>
            <a:ext cx="869883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B7E362-A130-4064-877B-6362A0D930F3}"/>
              </a:ext>
            </a:extLst>
          </p:cNvPr>
          <p:cNvGrpSpPr/>
          <p:nvPr userDrawn="1"/>
        </p:nvGrpSpPr>
        <p:grpSpPr>
          <a:xfrm>
            <a:off x="260773" y="5969453"/>
            <a:ext cx="8622455" cy="755876"/>
            <a:chOff x="260773" y="5969453"/>
            <a:chExt cx="8622455" cy="75587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FB901AA-C023-423F-9A7E-0B5140AED2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73" y="5969453"/>
              <a:ext cx="8622455" cy="52694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6A0B242-D3F2-4FBB-9BA6-6B374EE70150}"/>
                </a:ext>
              </a:extLst>
            </p:cNvPr>
            <p:cNvSpPr txBox="1"/>
            <p:nvPr userDrawn="1"/>
          </p:nvSpPr>
          <p:spPr>
            <a:xfrm>
              <a:off x="3970842" y="6417552"/>
              <a:ext cx="1202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#PEPFAR15</a:t>
              </a:r>
            </a:p>
          </p:txBody>
        </p:sp>
      </p:grpSp>
      <p:pic>
        <p:nvPicPr>
          <p:cNvPr id="18" name="Picture 17" descr="PEPFAR-Logo-Color-Tagline-Transparent-White.gif">
            <a:extLst>
              <a:ext uri="{FF2B5EF4-FFF2-40B4-BE49-F238E27FC236}">
                <a16:creationId xmlns:a16="http://schemas.microsoft.com/office/drawing/2014/main" id="{B0FCA176-831F-4FC4-880F-96BEEA816D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978944" y="775613"/>
            <a:ext cx="3186113" cy="11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198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 userDrawn="1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ange Section Break Globe">
    <p:bg>
      <p:bgPr>
        <a:solidFill>
          <a:srgbClr val="0099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" r="9734" b="10648"/>
          <a:stretch/>
        </p:blipFill>
        <p:spPr>
          <a:xfrm>
            <a:off x="2191751" y="0"/>
            <a:ext cx="6936207" cy="68660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3B9769-2350-4AF8-B8DD-F2166135F6B5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chemeClr val="bg1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17170649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8" r="20264" b="17933"/>
          <a:stretch/>
        </p:blipFill>
        <p:spPr>
          <a:xfrm>
            <a:off x="4788569" y="-24063"/>
            <a:ext cx="4355431" cy="68820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9892B-2A5D-4BAE-A24D-EC9ABBA3F8E2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chemeClr val="bg1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7892551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Dark Red">
    <p:bg>
      <p:bgPr>
        <a:solidFill>
          <a:srgbClr val="A91F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r="15227" b="19218"/>
          <a:stretch/>
        </p:blipFill>
        <p:spPr>
          <a:xfrm>
            <a:off x="5180636" y="0"/>
            <a:ext cx="3963364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1CFA6-F696-40B9-8CEE-64740E7639C1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chemeClr val="bg1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2884988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Dark Red Ribbon Reversed">
    <p:bg>
      <p:bgPr>
        <a:solidFill>
          <a:srgbClr val="C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r="15227" b="19218"/>
          <a:stretch/>
        </p:blipFill>
        <p:spPr>
          <a:xfrm>
            <a:off x="5180636" y="0"/>
            <a:ext cx="3963364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0CA08F-4E2C-417C-8EC0-D9619094533A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chemeClr val="bg1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21813898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Red Reverse">
    <p:bg>
      <p:bgPr>
        <a:solidFill>
          <a:srgbClr val="C57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" r="16276" b="18381"/>
          <a:stretch/>
        </p:blipFill>
        <p:spPr>
          <a:xfrm>
            <a:off x="5143501" y="-19050"/>
            <a:ext cx="3981450" cy="6877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F5357B-5B5C-4147-9850-D364FDAEAAF9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chemeClr val="bg1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33350856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Informal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288" b="11354"/>
          <a:stretch/>
        </p:blipFill>
        <p:spPr>
          <a:xfrm>
            <a:off x="0" y="19050"/>
            <a:ext cx="6718690" cy="6819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95750" y="3883181"/>
            <a:ext cx="4819650" cy="8188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26A2CD-B90A-43E1-8DF5-FF1FF6BE794C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chemeClr val="bg1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3617941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6142" y="-19050"/>
            <a:ext cx="9182100" cy="6877050"/>
          </a:xfrm>
          <a:prstGeom prst="rect">
            <a:avLst/>
          </a:prstGeom>
          <a:blipFill dpi="0" rotWithShape="1">
            <a:blip r:embed="rId3" cstate="screen">
              <a:alphaModFix amt="1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402685" y="-19049"/>
            <a:ext cx="5741318" cy="6877050"/>
          </a:xfrm>
          <a:prstGeom prst="rect">
            <a:avLst/>
          </a:prstGeom>
          <a:blipFill dpi="0" rotWithShape="1">
            <a:blip r:embed="rId4" cstate="screen">
              <a:alphaModFix amt="5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" t="-12466" r="-19454" b="-198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16571" y="4267230"/>
            <a:ext cx="8449976" cy="37446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216571" y="2642464"/>
            <a:ext cx="869883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PEPFAR-Logo-Color-Tagline-Transparent-White.gi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71" y="228606"/>
            <a:ext cx="3186113" cy="11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465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38100" y="-19050"/>
            <a:ext cx="9182100" cy="6877050"/>
          </a:xfrm>
          <a:prstGeom prst="rect">
            <a:avLst/>
          </a:prstGeom>
          <a:blipFill dpi="0" rotWithShape="1">
            <a:blip r:embed="rId3" cstate="screen">
              <a:alphaModFix amt="1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894" name="Rectangle 6893"/>
          <p:cNvSpPr/>
          <p:nvPr userDrawn="1"/>
        </p:nvSpPr>
        <p:spPr>
          <a:xfrm>
            <a:off x="5131187" y="-19049"/>
            <a:ext cx="4012815" cy="6877050"/>
          </a:xfrm>
          <a:prstGeom prst="rect">
            <a:avLst/>
          </a:prstGeom>
          <a:blipFill dpi="0" rotWithShape="1">
            <a:blip r:embed="rId4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16570" y="4267230"/>
            <a:ext cx="8698830" cy="37446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16571" y="2642464"/>
            <a:ext cx="869883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PEPFAR-Logo-Color-Tagline-Transparent-Whit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71" y="248605"/>
            <a:ext cx="3186113" cy="11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370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1967584" y="2657522"/>
            <a:ext cx="610803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21513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0381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360622"/>
            <a:ext cx="1161871" cy="42117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419852" y="6499276"/>
            <a:ext cx="7203646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2" y="958048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7109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95D869-0F35-46EF-98CA-2BAB4C0A0332}"/>
              </a:ext>
            </a:extLst>
          </p:cNvPr>
          <p:cNvSpPr/>
          <p:nvPr userDrawn="1"/>
        </p:nvSpPr>
        <p:spPr>
          <a:xfrm>
            <a:off x="-38100" y="-19050"/>
            <a:ext cx="9182100" cy="687705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419497" y="2594151"/>
            <a:ext cx="8305007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D6920526-4347-4B09-A80C-37F27810E5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550" y="4206420"/>
            <a:ext cx="8724900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 descr="PEPFAR-Logo-Color-Tagline-Transparent-White.gif">
            <a:extLst>
              <a:ext uri="{FF2B5EF4-FFF2-40B4-BE49-F238E27FC236}">
                <a16:creationId xmlns:a16="http://schemas.microsoft.com/office/drawing/2014/main" id="{7D28D937-0D8A-4DCB-9BF3-4AD1D96FF2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978944" y="783962"/>
            <a:ext cx="3186113" cy="115346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B246112-0EAC-43A7-A428-DCD9C1E6842D}"/>
              </a:ext>
            </a:extLst>
          </p:cNvPr>
          <p:cNvGrpSpPr/>
          <p:nvPr userDrawn="1"/>
        </p:nvGrpSpPr>
        <p:grpSpPr>
          <a:xfrm>
            <a:off x="260773" y="5969453"/>
            <a:ext cx="8622455" cy="755876"/>
            <a:chOff x="260773" y="5969453"/>
            <a:chExt cx="8622455" cy="75587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1BDE875-4ECE-4DF7-809B-8D7AEE23DF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73" y="5969453"/>
              <a:ext cx="8622455" cy="52694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D3BADB-3384-42FC-8FBC-7F52AA759C2B}"/>
                </a:ext>
              </a:extLst>
            </p:cNvPr>
            <p:cNvSpPr txBox="1"/>
            <p:nvPr userDrawn="1"/>
          </p:nvSpPr>
          <p:spPr>
            <a:xfrm>
              <a:off x="3970842" y="6417552"/>
              <a:ext cx="1202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48338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 userDrawn="1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03817"/>
            <a:ext cx="8768132" cy="4569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360622"/>
            <a:ext cx="1161871" cy="42117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419852" y="6499276"/>
            <a:ext cx="7203646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2" y="958048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8590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30831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360622"/>
            <a:ext cx="1161871" cy="421178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2" y="903456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419852" y="6499276"/>
            <a:ext cx="7203646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020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5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6836" y="59411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6165" y="228600"/>
            <a:ext cx="8729237" cy="64008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38" y="6121331"/>
            <a:ext cx="1161871" cy="308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25" r="16276" b="18381"/>
          <a:stretch/>
        </p:blipFill>
        <p:spPr>
          <a:xfrm>
            <a:off x="4964068" y="228601"/>
            <a:ext cx="3981450" cy="64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896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24" r="15227" b="19218"/>
          <a:stretch/>
        </p:blipFill>
        <p:spPr>
          <a:xfrm>
            <a:off x="4964070" y="240633"/>
            <a:ext cx="3963364" cy="6400800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5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6836" y="59411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6165" y="228600"/>
            <a:ext cx="8729237" cy="6400800"/>
          </a:xfrm>
          <a:prstGeom prst="rect">
            <a:avLst/>
          </a:prstGeom>
          <a:noFill/>
          <a:ln w="76200">
            <a:solidFill>
              <a:srgbClr val="931A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38" y="6121331"/>
            <a:ext cx="1161871" cy="30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558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5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 userDrawn="1">
            <p:ph type="body" sz="quarter" idx="13"/>
          </p:nvPr>
        </p:nvSpPr>
        <p:spPr>
          <a:xfrm>
            <a:off x="536836" y="594115"/>
            <a:ext cx="8029652" cy="53272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6165" y="228600"/>
            <a:ext cx="8729237" cy="6400800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38" y="6121331"/>
            <a:ext cx="1161871" cy="30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155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5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 userDrawn="1">
            <p:ph type="body" sz="quarter" idx="13"/>
          </p:nvPr>
        </p:nvSpPr>
        <p:spPr>
          <a:xfrm>
            <a:off x="536836" y="59411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6165" y="228600"/>
            <a:ext cx="8729237" cy="6400800"/>
          </a:xfrm>
          <a:prstGeom prst="rect">
            <a:avLst/>
          </a:prstGeom>
          <a:noFill/>
          <a:ln w="1016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38" y="6121331"/>
            <a:ext cx="1161871" cy="3080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4"/>
          <a:stretch/>
        </p:blipFill>
        <p:spPr>
          <a:xfrm>
            <a:off x="4221779" y="2804400"/>
            <a:ext cx="4681591" cy="38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421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Break Globe">
    <p:bg>
      <p:bgPr>
        <a:solidFill>
          <a:srgbClr val="A7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723" b="11553"/>
          <a:stretch/>
        </p:blipFill>
        <p:spPr>
          <a:xfrm>
            <a:off x="2095500" y="0"/>
            <a:ext cx="7029450" cy="68389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3178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 Countri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483" b="12300"/>
          <a:stretch/>
        </p:blipFill>
        <p:spPr>
          <a:xfrm>
            <a:off x="2095500" y="1"/>
            <a:ext cx="7048500" cy="6858000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24647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Break Glob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7" r="11487" b="11830"/>
          <a:stretch/>
        </p:blipFill>
        <p:spPr>
          <a:xfrm>
            <a:off x="2053297" y="-28136"/>
            <a:ext cx="7090705" cy="6894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84386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ange Section Break Globe">
    <p:bg>
      <p:bgPr>
        <a:solidFill>
          <a:srgbClr val="0099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8" r="9734" b="10648"/>
          <a:stretch/>
        </p:blipFill>
        <p:spPr>
          <a:xfrm>
            <a:off x="2191751" y="4"/>
            <a:ext cx="6936207" cy="68660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2722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95D869-0F35-46EF-98CA-2BAB4C0A0332}"/>
              </a:ext>
            </a:extLst>
          </p:cNvPr>
          <p:cNvSpPr/>
          <p:nvPr userDrawn="1"/>
        </p:nvSpPr>
        <p:spPr>
          <a:xfrm>
            <a:off x="-38100" y="-19050"/>
            <a:ext cx="9182100" cy="687705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419497" y="2657522"/>
            <a:ext cx="8305007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D6920526-4347-4B09-A80C-37F27810E5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550" y="4269791"/>
            <a:ext cx="8724900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246112-0EAC-43A7-A428-DCD9C1E6842D}"/>
              </a:ext>
            </a:extLst>
          </p:cNvPr>
          <p:cNvGrpSpPr/>
          <p:nvPr userDrawn="1"/>
        </p:nvGrpSpPr>
        <p:grpSpPr>
          <a:xfrm>
            <a:off x="260773" y="5969453"/>
            <a:ext cx="8622455" cy="755876"/>
            <a:chOff x="260773" y="5969453"/>
            <a:chExt cx="8622455" cy="75587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1BDE875-4ECE-4DF7-809B-8D7AEE23DF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73" y="5969453"/>
              <a:ext cx="8622455" cy="52694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D3BADB-3384-42FC-8FBC-7F52AA759C2B}"/>
                </a:ext>
              </a:extLst>
            </p:cNvPr>
            <p:cNvSpPr txBox="1"/>
            <p:nvPr userDrawn="1"/>
          </p:nvSpPr>
          <p:spPr>
            <a:xfrm>
              <a:off x="3970842" y="6417552"/>
              <a:ext cx="1202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#PEPFAR15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C45885D-0E3B-40E9-BE1C-DE7949969A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09" y="1019121"/>
            <a:ext cx="2636782" cy="69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675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571" y="-24063"/>
            <a:ext cx="4355431" cy="68820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59614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Dark Red">
    <p:bg>
      <p:bgPr>
        <a:solidFill>
          <a:srgbClr val="A91F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24" r="15227" b="19218"/>
          <a:stretch/>
        </p:blipFill>
        <p:spPr>
          <a:xfrm>
            <a:off x="5180637" y="4"/>
            <a:ext cx="3963364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82922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Dark Red Ribbon Reversed">
    <p:bg>
      <p:bgPr>
        <a:solidFill>
          <a:srgbClr val="C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24" r="15227" b="19218"/>
          <a:stretch/>
        </p:blipFill>
        <p:spPr>
          <a:xfrm>
            <a:off x="5180637" y="4"/>
            <a:ext cx="3963364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78008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Red Reverse">
    <p:bg>
      <p:bgPr>
        <a:solidFill>
          <a:srgbClr val="C57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25" r="16276" b="18381"/>
          <a:stretch/>
        </p:blipFill>
        <p:spPr>
          <a:xfrm>
            <a:off x="5143501" y="-19050"/>
            <a:ext cx="3981450" cy="6877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69229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Informal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41" t="288" b="11354"/>
          <a:stretch/>
        </p:blipFill>
        <p:spPr>
          <a:xfrm>
            <a:off x="0" y="19050"/>
            <a:ext cx="6718690" cy="6819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95750" y="4134197"/>
            <a:ext cx="4819650" cy="8188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75600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PFAR Round 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718" y="5679455"/>
            <a:ext cx="963105" cy="116343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16089" y="2786416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600"/>
            </a:lvl1pPr>
          </a:lstStyle>
          <a:p>
            <a:r>
              <a:rPr lang="en-US" dirty="0"/>
              <a:t>Country Name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148667"/>
            <a:ext cx="9144000" cy="2822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430893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4476612"/>
            <a:ext cx="9144000" cy="744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49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PEPFAR 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6021292"/>
            <a:ext cx="1619672" cy="5863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51521" y="188640"/>
            <a:ext cx="8712968" cy="648072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50825" y="6381750"/>
            <a:ext cx="1728788" cy="287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i="1" dirty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450836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PEPFAR 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52" y="6036453"/>
            <a:ext cx="1619672" cy="5863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51521" y="188640"/>
            <a:ext cx="8712968" cy="6480720"/>
          </a:xfrm>
          <a:prstGeom prst="rect">
            <a:avLst/>
          </a:prstGeom>
          <a:noFill/>
          <a:ln w="7620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051124" y="6308729"/>
            <a:ext cx="4121076" cy="3082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i="1" dirty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995574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914" y="1727200"/>
            <a:ext cx="7554955" cy="439896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6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10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589132" y="694461"/>
            <a:ext cx="5826737" cy="35608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2589132" y="1093160"/>
            <a:ext cx="5826736" cy="30722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9" y="146296"/>
            <a:ext cx="1743695" cy="123831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860914" y="1514141"/>
            <a:ext cx="7554955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definitionL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79350"/>
            <a:ext cx="9144000" cy="27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479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PEPFAR 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6021292"/>
            <a:ext cx="1619672" cy="58636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521" y="188640"/>
            <a:ext cx="8712968" cy="648072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50825" y="6381750"/>
            <a:ext cx="1728788" cy="287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i="1" dirty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2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6" y="6290310"/>
            <a:ext cx="1465719" cy="53132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1450" y="6020371"/>
            <a:ext cx="5799615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47173" y="648820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58048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933478-E37D-4C13-AB2E-E14A594C7DA5}"/>
              </a:ext>
            </a:extLst>
          </p:cNvPr>
          <p:cNvGrpSpPr/>
          <p:nvPr userDrawn="1"/>
        </p:nvGrpSpPr>
        <p:grpSpPr>
          <a:xfrm>
            <a:off x="1776401" y="6314632"/>
            <a:ext cx="6825135" cy="367116"/>
            <a:chOff x="1557326" y="6333682"/>
            <a:chExt cx="6825135" cy="36711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8997F6B-BE5B-4EAE-A0E9-99B91F1117A1}"/>
                </a:ext>
              </a:extLst>
            </p:cNvPr>
            <p:cNvSpPr txBox="1"/>
            <p:nvPr userDrawn="1"/>
          </p:nvSpPr>
          <p:spPr>
            <a:xfrm>
              <a:off x="7474840" y="6407962"/>
              <a:ext cx="9076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b="1" dirty="0">
                  <a:solidFill>
                    <a:srgbClr val="002156"/>
                  </a:solidFill>
                </a:rPr>
                <a:t>#PEPFAR15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A96B8EC-6D43-4A3C-8559-B384F3131F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326" y="6333682"/>
              <a:ext cx="6007164" cy="367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21212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96" userDrawn="1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8DD2360F-416B-4672-B0E3-7C99457D2D2D}" type="datetimeFigureOut">
              <a:rPr lang="en-US" smtClean="0">
                <a:solidFill>
                  <a:srgbClr val="16181A"/>
                </a:solidFill>
              </a:rPr>
              <a:pPr/>
              <a:t>7/22/18</a:t>
            </a:fld>
            <a:endParaRPr lang="en-US">
              <a:solidFill>
                <a:srgbClr val="16181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6181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FC27-8283-4F54-A308-9DBE315795F9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122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912" y="1727200"/>
            <a:ext cx="7554955" cy="439896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6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10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589130" y="694457"/>
            <a:ext cx="5826737" cy="35608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2589131" y="1093156"/>
            <a:ext cx="5826736" cy="30722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37" y="146296"/>
            <a:ext cx="1743695" cy="123831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860912" y="1514141"/>
            <a:ext cx="7554955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definitionL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9350"/>
            <a:ext cx="9144000" cy="27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143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4803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912" y="1727200"/>
            <a:ext cx="7554955" cy="439896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6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10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589130" y="694457"/>
            <a:ext cx="5826737" cy="35608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2589131" y="1093156"/>
            <a:ext cx="5826736" cy="30722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37" y="146296"/>
            <a:ext cx="1743695" cy="123831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860912" y="1514141"/>
            <a:ext cx="7554955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definitionL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9350"/>
            <a:ext cx="9144000" cy="27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767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056E4A-82D7-493F-9A7D-CA89DD586C3F}" type="datetimeFigureOut">
              <a:rPr lang="en-US" smtClean="0">
                <a:solidFill>
                  <a:srgbClr val="16181A"/>
                </a:solidFill>
              </a:rPr>
              <a:pPr/>
              <a:t>7/22/18</a:t>
            </a:fld>
            <a:endParaRPr lang="en-US">
              <a:solidFill>
                <a:srgbClr val="16181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6181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E759-4BA3-4678-AD1E-D33EE4F3C14A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275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056E4A-82D7-493F-9A7D-CA89DD586C3F}" type="datetimeFigureOut">
              <a:rPr lang="en-US" smtClean="0">
                <a:solidFill>
                  <a:srgbClr val="16181A"/>
                </a:solidFill>
              </a:rPr>
              <a:pPr/>
              <a:t>7/22/18</a:t>
            </a:fld>
            <a:endParaRPr lang="en-US">
              <a:solidFill>
                <a:srgbClr val="16181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6181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E759-4BA3-4678-AD1E-D33EE4F3C14A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192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PEPFAR 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41" y="6049533"/>
            <a:ext cx="1619672" cy="58636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521" y="188640"/>
            <a:ext cx="8712968" cy="6480720"/>
          </a:xfrm>
          <a:prstGeom prst="rect">
            <a:avLst/>
          </a:prstGeom>
          <a:noFill/>
          <a:ln w="7620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1979614" y="6382022"/>
            <a:ext cx="1728788" cy="287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i="1" dirty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4147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6142" y="-19050"/>
            <a:ext cx="9182100" cy="6877050"/>
          </a:xfrm>
          <a:prstGeom prst="rect">
            <a:avLst/>
          </a:prstGeom>
          <a:blipFill dpi="0" rotWithShape="1">
            <a:blip r:embed="rId3" cstate="screen">
              <a:alphaModFix amt="1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402685" y="-19049"/>
            <a:ext cx="5741318" cy="6877050"/>
          </a:xfrm>
          <a:prstGeom prst="rect">
            <a:avLst/>
          </a:prstGeom>
          <a:blipFill dpi="0" rotWithShape="1">
            <a:blip r:embed="rId4" cstate="screen">
              <a:alphaModFix amt="5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" t="-12466" r="-19454" b="-198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16571" y="4267230"/>
            <a:ext cx="8449976" cy="37446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216571" y="2642464"/>
            <a:ext cx="869883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PEPFAR-Logo-Color-Tagline-Transparent-White.gi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71" y="228606"/>
            <a:ext cx="3186113" cy="11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252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38100" y="-19050"/>
            <a:ext cx="9182100" cy="6877050"/>
          </a:xfrm>
          <a:prstGeom prst="rect">
            <a:avLst/>
          </a:prstGeom>
          <a:blipFill dpi="0" rotWithShape="1">
            <a:blip r:embed="rId3" cstate="screen">
              <a:alphaModFix amt="1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894" name="Rectangle 6893"/>
          <p:cNvSpPr/>
          <p:nvPr userDrawn="1"/>
        </p:nvSpPr>
        <p:spPr>
          <a:xfrm>
            <a:off x="5131187" y="-19049"/>
            <a:ext cx="4012815" cy="6877050"/>
          </a:xfrm>
          <a:prstGeom prst="rect">
            <a:avLst/>
          </a:prstGeom>
          <a:blipFill dpi="0" rotWithShape="1">
            <a:blip r:embed="rId4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16570" y="4267230"/>
            <a:ext cx="8698830" cy="37446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16571" y="2642464"/>
            <a:ext cx="869883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PEPFAR-Logo-Color-Tagline-Transparent-Whit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71" y="248605"/>
            <a:ext cx="3186113" cy="11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896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1967584" y="2657522"/>
            <a:ext cx="610803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81463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ark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rgbClr val="0C507C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6" y="6290310"/>
            <a:ext cx="1465719" cy="53132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1450" y="6020371"/>
            <a:ext cx="5799615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47173" y="648820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58048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933478-E37D-4C13-AB2E-E14A594C7DA5}"/>
              </a:ext>
            </a:extLst>
          </p:cNvPr>
          <p:cNvGrpSpPr/>
          <p:nvPr userDrawn="1"/>
        </p:nvGrpSpPr>
        <p:grpSpPr>
          <a:xfrm>
            <a:off x="1776401" y="6314632"/>
            <a:ext cx="6825135" cy="367116"/>
            <a:chOff x="1557326" y="6333682"/>
            <a:chExt cx="6825135" cy="36711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8997F6B-BE5B-4EAE-A0E9-99B91F1117A1}"/>
                </a:ext>
              </a:extLst>
            </p:cNvPr>
            <p:cNvSpPr txBox="1"/>
            <p:nvPr userDrawn="1"/>
          </p:nvSpPr>
          <p:spPr>
            <a:xfrm>
              <a:off x="7474840" y="6407962"/>
              <a:ext cx="9076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b="1" dirty="0">
                  <a:solidFill>
                    <a:srgbClr val="002156"/>
                  </a:solidFill>
                </a:rPr>
                <a:t>#PEPFAR15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A96B8EC-6D43-4A3C-8559-B384F3131F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326" y="6333682"/>
              <a:ext cx="6007164" cy="367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76323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64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0381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360622"/>
            <a:ext cx="1161871" cy="42117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419852" y="6499276"/>
            <a:ext cx="7203646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2" y="958048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3046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03817"/>
            <a:ext cx="8768132" cy="4569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360622"/>
            <a:ext cx="1161871" cy="42117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419852" y="6499276"/>
            <a:ext cx="7203646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2" y="958048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3851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30831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360622"/>
            <a:ext cx="1161871" cy="421178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2" y="903456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419852" y="6499276"/>
            <a:ext cx="7203646" cy="1723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699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5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6836" y="59411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6165" y="228600"/>
            <a:ext cx="8729237" cy="64008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38" y="6121331"/>
            <a:ext cx="1161871" cy="308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25" r="16276" b="18381"/>
          <a:stretch/>
        </p:blipFill>
        <p:spPr>
          <a:xfrm>
            <a:off x="4964068" y="228601"/>
            <a:ext cx="3981450" cy="64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931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24" r="15227" b="19218"/>
          <a:stretch/>
        </p:blipFill>
        <p:spPr>
          <a:xfrm>
            <a:off x="4964070" y="240633"/>
            <a:ext cx="3963364" cy="6400800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5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6836" y="59411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6165" y="228600"/>
            <a:ext cx="8729237" cy="6400800"/>
          </a:xfrm>
          <a:prstGeom prst="rect">
            <a:avLst/>
          </a:prstGeom>
          <a:noFill/>
          <a:ln w="76200">
            <a:solidFill>
              <a:srgbClr val="931A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38" y="6121331"/>
            <a:ext cx="1161871" cy="30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519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5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 userDrawn="1">
            <p:ph type="body" sz="quarter" idx="13"/>
          </p:nvPr>
        </p:nvSpPr>
        <p:spPr>
          <a:xfrm>
            <a:off x="536836" y="594115"/>
            <a:ext cx="8029652" cy="53272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6165" y="228600"/>
            <a:ext cx="8729237" cy="6400800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38" y="6121331"/>
            <a:ext cx="1161871" cy="30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963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5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81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 userDrawn="1">
            <p:ph type="body" sz="quarter" idx="13"/>
          </p:nvPr>
        </p:nvSpPr>
        <p:spPr>
          <a:xfrm>
            <a:off x="536836" y="59411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6165" y="228600"/>
            <a:ext cx="8729237" cy="6400800"/>
          </a:xfrm>
          <a:prstGeom prst="rect">
            <a:avLst/>
          </a:prstGeom>
          <a:noFill/>
          <a:ln w="1016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38" y="6121331"/>
            <a:ext cx="1161871" cy="3080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4"/>
          <a:stretch/>
        </p:blipFill>
        <p:spPr>
          <a:xfrm>
            <a:off x="4221779" y="2804400"/>
            <a:ext cx="4681591" cy="38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05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Break Globe">
    <p:bg>
      <p:bgPr>
        <a:solidFill>
          <a:srgbClr val="A7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723" b="11553"/>
          <a:stretch/>
        </p:blipFill>
        <p:spPr>
          <a:xfrm>
            <a:off x="2095500" y="0"/>
            <a:ext cx="7029450" cy="68389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80470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 Countri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483" b="12300"/>
          <a:stretch/>
        </p:blipFill>
        <p:spPr>
          <a:xfrm>
            <a:off x="2095500" y="1"/>
            <a:ext cx="7048500" cy="6858000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2236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Break Glob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7" r="11487" b="11830"/>
          <a:stretch/>
        </p:blipFill>
        <p:spPr>
          <a:xfrm>
            <a:off x="2053297" y="-28136"/>
            <a:ext cx="7090705" cy="6894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43375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6" y="6290310"/>
            <a:ext cx="1465719" cy="53132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1450" y="6020371"/>
            <a:ext cx="5799615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47173" y="648820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58048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933478-E37D-4C13-AB2E-E14A594C7DA5}"/>
              </a:ext>
            </a:extLst>
          </p:cNvPr>
          <p:cNvGrpSpPr/>
          <p:nvPr userDrawn="1"/>
        </p:nvGrpSpPr>
        <p:grpSpPr>
          <a:xfrm>
            <a:off x="1776401" y="6314632"/>
            <a:ext cx="6825135" cy="367116"/>
            <a:chOff x="1557326" y="6333682"/>
            <a:chExt cx="6825135" cy="36711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8997F6B-BE5B-4EAE-A0E9-99B91F1117A1}"/>
                </a:ext>
              </a:extLst>
            </p:cNvPr>
            <p:cNvSpPr txBox="1"/>
            <p:nvPr userDrawn="1"/>
          </p:nvSpPr>
          <p:spPr>
            <a:xfrm>
              <a:off x="7474840" y="6407962"/>
              <a:ext cx="9076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b="1" dirty="0">
                  <a:solidFill>
                    <a:srgbClr val="002156"/>
                  </a:solidFill>
                </a:rPr>
                <a:t>#PEPFAR15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A96B8EC-6D43-4A3C-8559-B384F3131F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326" y="6333682"/>
              <a:ext cx="6007164" cy="367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97530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64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ange Section Break Globe">
    <p:bg>
      <p:bgPr>
        <a:solidFill>
          <a:srgbClr val="0099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8" r="9734" b="10648"/>
          <a:stretch/>
        </p:blipFill>
        <p:spPr>
          <a:xfrm>
            <a:off x="2191751" y="4"/>
            <a:ext cx="6936207" cy="68660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45987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571" y="-24063"/>
            <a:ext cx="4355431" cy="68820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56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Dark Red">
    <p:bg>
      <p:bgPr>
        <a:solidFill>
          <a:srgbClr val="A91F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24" r="15227" b="19218"/>
          <a:stretch/>
        </p:blipFill>
        <p:spPr>
          <a:xfrm>
            <a:off x="5180637" y="4"/>
            <a:ext cx="3963364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84018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Dark Red Ribbon Reversed">
    <p:bg>
      <p:bgPr>
        <a:solidFill>
          <a:srgbClr val="C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24" r="15227" b="19218"/>
          <a:stretch/>
        </p:blipFill>
        <p:spPr>
          <a:xfrm>
            <a:off x="5180637" y="4"/>
            <a:ext cx="3963364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25691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Red Reverse">
    <p:bg>
      <p:bgPr>
        <a:solidFill>
          <a:srgbClr val="C57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25" r="16276" b="18381"/>
          <a:stretch/>
        </p:blipFill>
        <p:spPr>
          <a:xfrm>
            <a:off x="5143501" y="-19050"/>
            <a:ext cx="3981450" cy="6877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6" y="2705447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14818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Informal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41" t="288" b="11354"/>
          <a:stretch/>
        </p:blipFill>
        <p:spPr>
          <a:xfrm>
            <a:off x="0" y="19050"/>
            <a:ext cx="6718690" cy="6819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0" y="6417179"/>
            <a:ext cx="1161871" cy="308071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566490" y="639856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95750" y="4134197"/>
            <a:ext cx="4819650" cy="8188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90106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PFAR Round 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718" y="5679455"/>
            <a:ext cx="963105" cy="116343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16089" y="2786416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600"/>
            </a:lvl1pPr>
          </a:lstStyle>
          <a:p>
            <a:r>
              <a:rPr lang="en-US" dirty="0"/>
              <a:t>Country Name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148667"/>
            <a:ext cx="9144000" cy="2822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430893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4476612"/>
            <a:ext cx="9144000" cy="744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49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PEPFAR 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6021292"/>
            <a:ext cx="1619672" cy="5863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51521" y="188640"/>
            <a:ext cx="8712968" cy="648072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50825" y="6381750"/>
            <a:ext cx="1728788" cy="287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i="1" dirty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40781"/>
      </p:ext>
    </p:extLst>
  </p:cSld>
  <p:clrMapOvr>
    <a:masterClrMapping/>
  </p:clrMapOvr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PEPFAR 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52" y="6036453"/>
            <a:ext cx="1619672" cy="5863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51521" y="188640"/>
            <a:ext cx="8712968" cy="6480720"/>
          </a:xfrm>
          <a:prstGeom prst="rect">
            <a:avLst/>
          </a:prstGeom>
          <a:noFill/>
          <a:ln w="7620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051124" y="6308729"/>
            <a:ext cx="4121076" cy="3082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i="1" dirty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455078"/>
      </p:ext>
    </p:extLst>
  </p:cSld>
  <p:clrMapOvr>
    <a:masterClrMapping/>
  </p:clrMapOvr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914" y="1727200"/>
            <a:ext cx="7554955" cy="439896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6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10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589132" y="694461"/>
            <a:ext cx="5826737" cy="35608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2589132" y="1093160"/>
            <a:ext cx="5826736" cy="30722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9" y="146296"/>
            <a:ext cx="1743695" cy="123831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860914" y="1514141"/>
            <a:ext cx="7554955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definitionL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79350"/>
            <a:ext cx="9144000" cy="27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0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3082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03456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2000AA-0018-41D5-85F3-7A4469238B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6" y="6290310"/>
            <a:ext cx="1465719" cy="531323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D218C0-BEA2-430D-A162-C87789DFDE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1450" y="6020371"/>
            <a:ext cx="5799615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8A317D0-C754-41B3-B410-75386CF6B790}"/>
              </a:ext>
            </a:extLst>
          </p:cNvPr>
          <p:cNvSpPr txBox="1">
            <a:spLocks/>
          </p:cNvSpPr>
          <p:nvPr userDrawn="1"/>
        </p:nvSpPr>
        <p:spPr>
          <a:xfrm>
            <a:off x="8647173" y="648820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F0A9FFA-C7DB-4829-866C-93FC2256B71E}"/>
              </a:ext>
            </a:extLst>
          </p:cNvPr>
          <p:cNvGrpSpPr/>
          <p:nvPr userDrawn="1"/>
        </p:nvGrpSpPr>
        <p:grpSpPr>
          <a:xfrm>
            <a:off x="1776401" y="6314632"/>
            <a:ext cx="6825135" cy="367116"/>
            <a:chOff x="1557326" y="6333682"/>
            <a:chExt cx="6825135" cy="36711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58E61BC-9B6D-40AC-8038-CE88FF73F4D7}"/>
                </a:ext>
              </a:extLst>
            </p:cNvPr>
            <p:cNvSpPr txBox="1"/>
            <p:nvPr userDrawn="1"/>
          </p:nvSpPr>
          <p:spPr>
            <a:xfrm>
              <a:off x="7474840" y="6407962"/>
              <a:ext cx="9076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b="1" dirty="0">
                  <a:solidFill>
                    <a:srgbClr val="002156"/>
                  </a:solidFill>
                </a:rPr>
                <a:t>#PEPFAR15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CC74043-EF15-4F41-A762-D61DE8AA6A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326" y="6333682"/>
              <a:ext cx="6007164" cy="367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50300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PEPFAR 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6021292"/>
            <a:ext cx="1619672" cy="58636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521" y="188640"/>
            <a:ext cx="8712968" cy="648072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250825" y="6381750"/>
            <a:ext cx="1728788" cy="287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i="1" dirty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406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8DD2360F-416B-4672-B0E3-7C99457D2D2D}" type="datetimeFigureOut">
              <a:rPr lang="en-US" smtClean="0">
                <a:solidFill>
                  <a:srgbClr val="16181A"/>
                </a:solidFill>
              </a:rPr>
              <a:pPr/>
              <a:t>7/22/18</a:t>
            </a:fld>
            <a:endParaRPr lang="en-US">
              <a:solidFill>
                <a:srgbClr val="16181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6181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8FC27-8283-4F54-A308-9DBE315795F9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042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912" y="1727200"/>
            <a:ext cx="7554955" cy="439896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6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10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589130" y="694457"/>
            <a:ext cx="5826737" cy="35608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2589131" y="1093156"/>
            <a:ext cx="5826736" cy="30722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37" y="146296"/>
            <a:ext cx="1743695" cy="123831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860912" y="1514141"/>
            <a:ext cx="7554955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definitionL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9350"/>
            <a:ext cx="9144000" cy="27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347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1674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056E4A-82D7-493F-9A7D-CA89DD586C3F}" type="datetimeFigureOut">
              <a:rPr lang="en-US" smtClean="0">
                <a:solidFill>
                  <a:srgbClr val="16181A"/>
                </a:solidFill>
              </a:rPr>
              <a:pPr/>
              <a:t>7/22/18</a:t>
            </a:fld>
            <a:endParaRPr lang="en-US">
              <a:solidFill>
                <a:srgbClr val="16181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6181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E759-4BA3-4678-AD1E-D33EE4F3C14A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453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056E4A-82D7-493F-9A7D-CA89DD586C3F}" type="datetimeFigureOut">
              <a:rPr lang="en-US" smtClean="0">
                <a:solidFill>
                  <a:srgbClr val="16181A"/>
                </a:solidFill>
              </a:rPr>
              <a:pPr/>
              <a:t>7/22/18</a:t>
            </a:fld>
            <a:endParaRPr lang="en-US">
              <a:solidFill>
                <a:srgbClr val="16181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6181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E759-4BA3-4678-AD1E-D33EE4F3C14A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722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PEPFAR 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41" y="6049533"/>
            <a:ext cx="1619672" cy="58636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521" y="188640"/>
            <a:ext cx="8712968" cy="6480720"/>
          </a:xfrm>
          <a:prstGeom prst="rect">
            <a:avLst/>
          </a:prstGeom>
          <a:noFill/>
          <a:ln w="7620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1979614" y="6382022"/>
            <a:ext cx="1728788" cy="287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i="1" dirty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4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3082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03456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AC23F2-14AB-4F22-BCC9-A2BBD588E80F}"/>
              </a:ext>
            </a:extLst>
          </p:cNvPr>
          <p:cNvSpPr txBox="1">
            <a:spLocks/>
          </p:cNvSpPr>
          <p:nvPr userDrawn="1"/>
        </p:nvSpPr>
        <p:spPr>
          <a:xfrm>
            <a:off x="8647173" y="648820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9754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96" userDrawn="1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slideLayout" Target="../slideLayouts/slideLayout56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29" Type="http://schemas.openxmlformats.org/officeDocument/2006/relationships/slideLayout" Target="../slideLayouts/slideLayout8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30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998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BF23628F-A5FA-4BCB-A370-58EE698AF9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1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6" r:id="rId3"/>
    <p:sldLayoutId id="2147483707" r:id="rId4"/>
    <p:sldLayoutId id="2147483686" r:id="rId5"/>
    <p:sldLayoutId id="2147483709" r:id="rId6"/>
    <p:sldLayoutId id="2147483706" r:id="rId7"/>
    <p:sldLayoutId id="2147483690" r:id="rId8"/>
    <p:sldLayoutId id="2147483703" r:id="rId9"/>
    <p:sldLayoutId id="2147483688" r:id="rId10"/>
    <p:sldLayoutId id="2147483698" r:id="rId11"/>
    <p:sldLayoutId id="2147483705" r:id="rId12"/>
    <p:sldLayoutId id="2147483704" r:id="rId13"/>
    <p:sldLayoutId id="2147483687" r:id="rId14"/>
    <p:sldLayoutId id="2147483702" r:id="rId15"/>
    <p:sldLayoutId id="2147483685" r:id="rId16"/>
    <p:sldLayoutId id="2147483682" r:id="rId17"/>
    <p:sldLayoutId id="2147483708" r:id="rId18"/>
    <p:sldLayoutId id="2147483689" r:id="rId19"/>
    <p:sldLayoutId id="2147483692" r:id="rId20"/>
    <p:sldLayoutId id="2147483693" r:id="rId21"/>
    <p:sldLayoutId id="2147483699" r:id="rId22"/>
    <p:sldLayoutId id="2147483700" r:id="rId23"/>
    <p:sldLayoutId id="2147483697" r:id="rId24"/>
    <p:sldLayoutId id="2147483701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998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3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6" r:id="rId23"/>
    <p:sldLayoutId id="2147483777" r:id="rId24"/>
    <p:sldLayoutId id="2147483778" r:id="rId25"/>
    <p:sldLayoutId id="2147483779" r:id="rId26"/>
    <p:sldLayoutId id="2147483781" r:id="rId27"/>
    <p:sldLayoutId id="2147483783" r:id="rId28"/>
    <p:sldLayoutId id="2147483784" r:id="rId29"/>
    <p:sldLayoutId id="2147483789" r:id="rId30"/>
    <p:sldLayoutId id="2147483790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998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BF23628F-A5FA-4BCB-A370-58EE698AF935}" type="slidenum">
              <a:rPr lang="en-US" smtClean="0">
                <a:solidFill>
                  <a:srgbClr val="16181A">
                    <a:lumMod val="25000"/>
                  </a:srgbClr>
                </a:solidFill>
              </a:rPr>
              <a:pPr/>
              <a:t>‹#›</a:t>
            </a:fld>
            <a:endParaRPr lang="en-US">
              <a:solidFill>
                <a:srgbClr val="16181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69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8" r:id="rId23"/>
    <p:sldLayoutId id="2147483819" r:id="rId24"/>
    <p:sldLayoutId id="2147483820" r:id="rId25"/>
    <p:sldLayoutId id="2147483821" r:id="rId26"/>
    <p:sldLayoutId id="2147483823" r:id="rId27"/>
    <p:sldLayoutId id="2147483826" r:id="rId28"/>
    <p:sldLayoutId id="2147483831" r:id="rId29"/>
    <p:sldLayoutId id="2147483832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8.jpeg"/><Relationship Id="rId5" Type="http://schemas.openxmlformats.org/officeDocument/2006/relationships/image" Target="../media/image2.png"/><Relationship Id="rId4" Type="http://schemas.openxmlformats.org/officeDocument/2006/relationships/hyperlink" Target="http://www.pepfar.gov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13DDE3-D773-9849-9C84-2CBCF10A28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569" y="5074270"/>
            <a:ext cx="8449976" cy="646331"/>
          </a:xfrm>
        </p:spPr>
        <p:txBody>
          <a:bodyPr/>
          <a:lstStyle/>
          <a:p>
            <a:r>
              <a:rPr lang="en-US" dirty="0"/>
              <a:t>Caroline Cooney</a:t>
            </a:r>
            <a:r>
              <a:rPr lang="en-US" baseline="30000" dirty="0"/>
              <a:t>1</a:t>
            </a:r>
            <a:r>
              <a:rPr lang="en-US" dirty="0"/>
              <a:t>, Kimi Sato</a:t>
            </a:r>
            <a:r>
              <a:rPr lang="en-US" baseline="30000" dirty="0"/>
              <a:t>2</a:t>
            </a:r>
            <a:r>
              <a:rPr lang="en-US" dirty="0"/>
              <a:t>, Shannon Allen</a:t>
            </a:r>
            <a:r>
              <a:rPr lang="en-US" baseline="30000" dirty="0"/>
              <a:t>1</a:t>
            </a:r>
            <a:r>
              <a:rPr lang="en-US" dirty="0"/>
              <a:t>, Nora Toiv</a:t>
            </a:r>
            <a:r>
              <a:rPr lang="en-US" baseline="30000" dirty="0"/>
              <a:t>1</a:t>
            </a:r>
            <a:r>
              <a:rPr lang="en-US" dirty="0"/>
              <a:t>, D. Heather Watts</a:t>
            </a:r>
            <a:r>
              <a:rPr lang="en-US" baseline="30000" dirty="0"/>
              <a:t>1</a:t>
            </a:r>
            <a:r>
              <a:rPr lang="en-US" dirty="0"/>
              <a:t>, Janet Saul</a:t>
            </a:r>
            <a:r>
              <a:rPr lang="en-US" baseline="30000" dirty="0"/>
              <a:t>1</a:t>
            </a: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A57A99-8910-9447-9047-C5B7834BF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69" y="1588402"/>
            <a:ext cx="8698831" cy="3101010"/>
          </a:xfrm>
        </p:spPr>
        <p:txBody>
          <a:bodyPr/>
          <a:lstStyle/>
          <a:p>
            <a:r>
              <a:rPr lang="en-US" sz="4400" b="1" dirty="0"/>
              <a:t>Reducing risk of male sex partners</a:t>
            </a:r>
            <a:r>
              <a:rPr lang="en-US" sz="4400" dirty="0"/>
              <a:t>: </a:t>
            </a:r>
            <a:br>
              <a:rPr lang="en-US" sz="4400" dirty="0"/>
            </a:br>
            <a:r>
              <a:rPr lang="en-US" sz="4400" dirty="0"/>
              <a:t>HIV testing, treatment, and VMMC of men in PEPFAR-supported DREAMS districts</a:t>
            </a:r>
          </a:p>
        </p:txBody>
      </p:sp>
    </p:spTree>
    <p:extLst>
      <p:ext uri="{BB962C8B-B14F-4D97-AF65-F5344CB8AC3E}">
        <p14:creationId xmlns:p14="http://schemas.microsoft.com/office/powerpoint/2010/main" val="374682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F78E9B-31AB-EB4F-8707-062D94875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60" y="279400"/>
            <a:ext cx="8712200" cy="29718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2610296-8FC1-B045-92D5-A1231FB8562A}"/>
              </a:ext>
            </a:extLst>
          </p:cNvPr>
          <p:cNvSpPr/>
          <p:nvPr/>
        </p:nvSpPr>
        <p:spPr>
          <a:xfrm>
            <a:off x="2911186" y="2717222"/>
            <a:ext cx="775854" cy="234477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2181619-ED15-5E45-9FD7-E355121771DE}"/>
              </a:ext>
            </a:extLst>
          </p:cNvPr>
          <p:cNvSpPr/>
          <p:nvPr/>
        </p:nvSpPr>
        <p:spPr>
          <a:xfrm>
            <a:off x="4445360" y="2723624"/>
            <a:ext cx="876513" cy="228076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9ECB233-9B99-F14E-B340-F5B75CCF30B4}"/>
              </a:ext>
            </a:extLst>
          </p:cNvPr>
          <p:cNvSpPr/>
          <p:nvPr/>
        </p:nvSpPr>
        <p:spPr>
          <a:xfrm>
            <a:off x="7552459" y="2723624"/>
            <a:ext cx="876513" cy="228076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B0AF46-6D97-CA48-BBB2-D0123CCC1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3346450"/>
            <a:ext cx="8407400" cy="29464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6C20A83-048D-9340-A398-DEA53D00E2E0}"/>
              </a:ext>
            </a:extLst>
          </p:cNvPr>
          <p:cNvSpPr/>
          <p:nvPr/>
        </p:nvSpPr>
        <p:spPr>
          <a:xfrm>
            <a:off x="1392382" y="5874327"/>
            <a:ext cx="775854" cy="234477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6C51AE-85F5-8548-AA29-496064B7C7B2}"/>
              </a:ext>
            </a:extLst>
          </p:cNvPr>
          <p:cNvSpPr/>
          <p:nvPr/>
        </p:nvSpPr>
        <p:spPr>
          <a:xfrm>
            <a:off x="2944091" y="5874327"/>
            <a:ext cx="775854" cy="234477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1A87CA-C741-FC42-A2EA-A6317F054F68}"/>
              </a:ext>
            </a:extLst>
          </p:cNvPr>
          <p:cNvSpPr/>
          <p:nvPr/>
        </p:nvSpPr>
        <p:spPr>
          <a:xfrm>
            <a:off x="7419108" y="5880729"/>
            <a:ext cx="876513" cy="228076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45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4053B9-6620-6F49-8F2E-EF6FDD6916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Limitations &amp; Questions for Future Analyses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1F3C2-42F6-3F40-95CC-A4273033F4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0651" y="958048"/>
            <a:ext cx="8710612" cy="44376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Limitations:</a:t>
            </a:r>
          </a:p>
          <a:p>
            <a:pPr marL="679450" lvl="1" indent="-342900"/>
            <a:r>
              <a:rPr lang="en-US" dirty="0"/>
              <a:t>Results are based on PEPFAR achievement, which does not take into account achievements from national governments and other stakeholders </a:t>
            </a:r>
          </a:p>
          <a:p>
            <a:pPr marL="679450" lvl="1" indent="-342900"/>
            <a:r>
              <a:rPr lang="en-US" dirty="0"/>
              <a:t>Differences in overall population between districts</a:t>
            </a:r>
          </a:p>
          <a:p>
            <a:pPr marL="679450" lvl="1" indent="-34290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Areas for further analysis:</a:t>
            </a:r>
          </a:p>
          <a:p>
            <a:pPr marL="920750" lvl="2" indent="-342900"/>
            <a:r>
              <a:rPr lang="en-US" dirty="0"/>
              <a:t>Qualitative data to contextualize the difference in uptake between countries &amp; districts</a:t>
            </a:r>
          </a:p>
          <a:p>
            <a:pPr marL="920750" lvl="2" indent="-342900"/>
            <a:r>
              <a:rPr lang="en-US" dirty="0"/>
              <a:t>Can differences in DREAMS results be explained by differences in testing, circumcision, and treatment coverage of young adult men?</a:t>
            </a:r>
          </a:p>
        </p:txBody>
      </p:sp>
    </p:spTree>
    <p:extLst>
      <p:ext uri="{BB962C8B-B14F-4D97-AF65-F5344CB8AC3E}">
        <p14:creationId xmlns:p14="http://schemas.microsoft.com/office/powerpoint/2010/main" val="2934451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80B0AB-C960-0847-A136-C466B92F3E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232A8-48DE-6740-92D3-C6084E62AB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0651" y="958048"/>
            <a:ext cx="8710612" cy="41519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Overall in </a:t>
            </a:r>
            <a:r>
              <a:rPr lang="en-US" dirty="0">
                <a:solidFill>
                  <a:schemeClr val="accent5"/>
                </a:solidFill>
              </a:rPr>
              <a:t>DREAMS districts</a:t>
            </a:r>
            <a:r>
              <a:rPr lang="en-US" dirty="0">
                <a:solidFill>
                  <a:schemeClr val="tx1"/>
                </a:solidFill>
              </a:rPr>
              <a:t>, there was an </a:t>
            </a:r>
            <a:r>
              <a:rPr lang="en-US" dirty="0">
                <a:solidFill>
                  <a:schemeClr val="accent5"/>
                </a:solidFill>
              </a:rPr>
              <a:t>increased uptake in testing and treatment services for men</a:t>
            </a:r>
            <a:r>
              <a:rPr lang="en-US" dirty="0">
                <a:solidFill>
                  <a:schemeClr val="tx1"/>
                </a:solidFill>
              </a:rPr>
              <a:t> 15-49 years compared to comparable non-DREAMS districts.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 need to reach more men &amp; the right men with HTS, VMMC, and Tx. The </a:t>
            </a:r>
            <a:r>
              <a:rPr lang="en-US" dirty="0">
                <a:solidFill>
                  <a:schemeClr val="accent5"/>
                </a:solidFill>
              </a:rPr>
              <a:t>wholistic approach of DREAMS </a:t>
            </a:r>
            <a:r>
              <a:rPr lang="en-US" dirty="0">
                <a:solidFill>
                  <a:schemeClr val="tx1"/>
                </a:solidFill>
              </a:rPr>
              <a:t>is associated with increased uptake of these services. </a:t>
            </a:r>
          </a:p>
          <a:p>
            <a:pPr marL="342900" indent="-342900" algn="ctr">
              <a:buFont typeface="Wingdings" pitchFamily="2" charset="2"/>
              <a:buChar char="à"/>
            </a:pPr>
            <a:r>
              <a:rPr lang="en-US" sz="3200" b="1" dirty="0">
                <a:solidFill>
                  <a:schemeClr val="accent4"/>
                </a:solidFill>
                <a:sym typeface="Wingdings" pitchFamily="2" charset="2"/>
              </a:rPr>
              <a:t>BREAKING THE TRANSMISSION CYCLE</a:t>
            </a:r>
            <a:endParaRPr lang="en-US" sz="3200" b="1" dirty="0">
              <a:solidFill>
                <a:schemeClr val="accent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variation in results emphasizes the need for continued efforts to reach AGYW and young adult men with multi-sectoral interventions that address their complex needs, lives, and vulnerabilities. </a:t>
            </a:r>
          </a:p>
        </p:txBody>
      </p:sp>
    </p:spTree>
    <p:extLst>
      <p:ext uri="{BB962C8B-B14F-4D97-AF65-F5344CB8AC3E}">
        <p14:creationId xmlns:p14="http://schemas.microsoft.com/office/powerpoint/2010/main" val="1784322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90B67D-D049-264B-9A16-0B51B2A323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43F8D-81FD-734D-8E4B-2371B91DAA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0651" y="958048"/>
            <a:ext cx="8710612" cy="4221669"/>
          </a:xfrm>
        </p:spPr>
        <p:txBody>
          <a:bodyPr/>
          <a:lstStyle/>
          <a:p>
            <a:r>
              <a:rPr lang="en-US" u="sng" dirty="0">
                <a:solidFill>
                  <a:schemeClr val="accent5"/>
                </a:solidFill>
              </a:rPr>
              <a:t>Authors:</a:t>
            </a:r>
          </a:p>
          <a:p>
            <a:r>
              <a:rPr lang="en-US" dirty="0"/>
              <a:t>Caroline Cooney</a:t>
            </a:r>
            <a:r>
              <a:rPr lang="en-US" baseline="30000" dirty="0"/>
              <a:t>1</a:t>
            </a:r>
            <a:r>
              <a:rPr lang="en-US" dirty="0"/>
              <a:t>, Kimi Sato</a:t>
            </a:r>
            <a:r>
              <a:rPr lang="en-US" baseline="30000" dirty="0"/>
              <a:t>2</a:t>
            </a:r>
            <a:r>
              <a:rPr lang="en-US" dirty="0"/>
              <a:t>, Shannon Allen</a:t>
            </a:r>
            <a:r>
              <a:rPr lang="en-US" baseline="30000" dirty="0"/>
              <a:t>1</a:t>
            </a:r>
            <a:r>
              <a:rPr lang="en-US" dirty="0"/>
              <a:t>, Nora Toiv</a:t>
            </a:r>
            <a:r>
              <a:rPr lang="en-US" baseline="30000" dirty="0"/>
              <a:t>1</a:t>
            </a:r>
            <a:r>
              <a:rPr lang="en-US" dirty="0"/>
              <a:t>, D. Heather Watts</a:t>
            </a:r>
            <a:r>
              <a:rPr lang="en-US" baseline="30000" dirty="0"/>
              <a:t>1</a:t>
            </a:r>
            <a:r>
              <a:rPr lang="en-US" dirty="0"/>
              <a:t>, Janet Saul</a:t>
            </a:r>
            <a:r>
              <a:rPr lang="en-US" baseline="30000" dirty="0"/>
              <a:t>1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u="sng" dirty="0">
                <a:solidFill>
                  <a:schemeClr val="accent5"/>
                </a:solidFill>
              </a:rPr>
              <a:t>Affiliations:</a:t>
            </a:r>
          </a:p>
          <a:p>
            <a:pPr marL="457200" indent="-457200">
              <a:buAutoNum type="arabicPeriod"/>
            </a:pPr>
            <a:r>
              <a:rPr lang="en-US" dirty="0"/>
              <a:t>U.S. Department of State, Office of the U.S. Global AIDS Coordinator &amp; Global Health Diplomacy, Washington, D.C.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Peace Corps, Washington, D.C.</a:t>
            </a:r>
          </a:p>
          <a:p>
            <a:endParaRPr lang="en-US" dirty="0"/>
          </a:p>
          <a:p>
            <a:r>
              <a:rPr lang="en-US" i="1" dirty="0">
                <a:solidFill>
                  <a:schemeClr val="tx1"/>
                </a:solidFill>
              </a:rPr>
              <a:t>Additional thank you to Imran Mujawar, CDC Atlanta</a:t>
            </a:r>
          </a:p>
        </p:txBody>
      </p:sp>
    </p:spTree>
    <p:extLst>
      <p:ext uri="{BB962C8B-B14F-4D97-AF65-F5344CB8AC3E}">
        <p14:creationId xmlns:p14="http://schemas.microsoft.com/office/powerpoint/2010/main" val="507235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PFAR-Logo-Color-Tagline-Transparent-White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675" y="5211490"/>
            <a:ext cx="1896649" cy="686643"/>
          </a:xfrm>
          <a:prstGeom prst="rect">
            <a:avLst/>
          </a:prstGeom>
        </p:spPr>
      </p:pic>
      <p:sp>
        <p:nvSpPr>
          <p:cNvPr id="14" name="Rectangle 13">
            <a:hlinkClick r:id="rId4"/>
          </p:cNvPr>
          <p:cNvSpPr/>
          <p:nvPr/>
        </p:nvSpPr>
        <p:spPr>
          <a:xfrm>
            <a:off x="-92075" y="102017"/>
            <a:ext cx="9182100" cy="6877050"/>
          </a:xfrm>
          <a:prstGeom prst="rect">
            <a:avLst/>
          </a:prstGeom>
          <a:blipFill dpi="0" rotWithShape="1">
            <a:blip r:embed="rId5" cstate="screen">
              <a:alphaModFix amt="1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72052" y="4360607"/>
            <a:ext cx="5399894" cy="1112184"/>
          </a:xfrm>
        </p:spPr>
        <p:txBody>
          <a:bodyPr/>
          <a:lstStyle/>
          <a:p>
            <a:pPr algn="ctr"/>
            <a:r>
              <a:rPr lang="en-US" sz="4800" dirty="0"/>
              <a:t>Thank You!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24255" y="3289586"/>
            <a:ext cx="6949440" cy="83816"/>
          </a:xfrm>
          <a:prstGeom prst="rect">
            <a:avLst/>
          </a:prstGeom>
          <a:solidFill>
            <a:srgbClr val="931A1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27" y="152400"/>
            <a:ext cx="705929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79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F4A776-0241-A545-BCBC-75A0D8004F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Cycle of Heterosexual HIV Transmission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92534" y="988034"/>
            <a:ext cx="34999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Adolescent Girls &amp; Young Women (AGYW) account for about </a:t>
            </a:r>
            <a:r>
              <a:rPr lang="en-US" sz="2400" dirty="0">
                <a:solidFill>
                  <a:schemeClr val="accent5"/>
                </a:solidFill>
              </a:rPr>
              <a:t>75% of new HIV infections </a:t>
            </a:r>
            <a:r>
              <a:rPr lang="en-US" sz="2400" dirty="0"/>
              <a:t>among adolescents in sub-Saharan Africa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 keep </a:t>
            </a:r>
            <a:r>
              <a:rPr lang="en-US" sz="2400" dirty="0">
                <a:solidFill>
                  <a:schemeClr val="accent5"/>
                </a:solidFill>
              </a:rPr>
              <a:t>AGYW</a:t>
            </a:r>
            <a:r>
              <a:rPr lang="en-US" sz="2400" dirty="0"/>
              <a:t> HIV-free we must also address their </a:t>
            </a:r>
            <a:r>
              <a:rPr lang="en-US" sz="2400" dirty="0">
                <a:solidFill>
                  <a:schemeClr val="accent5"/>
                </a:solidFill>
              </a:rPr>
              <a:t>male sex partners</a:t>
            </a:r>
            <a:endParaRPr lang="en-US" dirty="0">
              <a:solidFill>
                <a:schemeClr val="accent5"/>
              </a:solidFill>
            </a:endParaRPr>
          </a:p>
          <a:p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786346" y="2118490"/>
            <a:ext cx="2877787" cy="2621019"/>
            <a:chOff x="855023" y="1990307"/>
            <a:chExt cx="2877787" cy="2621019"/>
          </a:xfrm>
        </p:grpSpPr>
        <p:pic>
          <p:nvPicPr>
            <p:cNvPr id="1028" name="Picture 4" descr="Image result for male gender symbol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83" b="14657"/>
            <a:stretch/>
          </p:blipFill>
          <p:spPr bwMode="auto">
            <a:xfrm>
              <a:off x="1841115" y="1990307"/>
              <a:ext cx="1119799" cy="1173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Image result for female gender symbol imag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2685" l="27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39"/>
            <a:stretch/>
          </p:blipFill>
          <p:spPr bwMode="auto">
            <a:xfrm>
              <a:off x="855023" y="3573357"/>
              <a:ext cx="771896" cy="1037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mage result for female gender symbol image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2685" l="27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39"/>
            <a:stretch/>
          </p:blipFill>
          <p:spPr bwMode="auto">
            <a:xfrm>
              <a:off x="2960914" y="3573355"/>
              <a:ext cx="771896" cy="1037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/>
          <p:cNvSpPr txBox="1"/>
          <p:nvPr/>
        </p:nvSpPr>
        <p:spPr>
          <a:xfrm>
            <a:off x="-27114" y="4739507"/>
            <a:ext cx="15821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AGYW</a:t>
            </a:r>
            <a:r>
              <a:rPr lang="en-US" sz="1400" dirty="0"/>
              <a:t> </a:t>
            </a:r>
          </a:p>
          <a:p>
            <a:pPr algn="ctr"/>
            <a:r>
              <a:rPr lang="en-US" sz="1400" dirty="0"/>
              <a:t>(16-23 </a:t>
            </a:r>
            <a:r>
              <a:rPr lang="en-US" sz="1400" dirty="0" err="1"/>
              <a:t>yrs</a:t>
            </a:r>
            <a:r>
              <a:rPr lang="en-US" sz="1400" dirty="0"/>
              <a:t>) at high risk of HIV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65491" y="1266156"/>
            <a:ext cx="1844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Young Adult Men</a:t>
            </a:r>
          </a:p>
          <a:p>
            <a:pPr algn="ctr"/>
            <a:r>
              <a:rPr lang="en-US" sz="1400" dirty="0"/>
              <a:t>(5-10 years older than AGYW) with high HIV incidence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85211" y="4730810"/>
            <a:ext cx="2101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Young Adult Women</a:t>
            </a:r>
            <a:endParaRPr lang="en-US" sz="1400" dirty="0"/>
          </a:p>
          <a:p>
            <a:pPr algn="ctr"/>
            <a:r>
              <a:rPr lang="en-US" sz="1400" dirty="0"/>
              <a:t>(24-29 </a:t>
            </a:r>
            <a:r>
              <a:rPr lang="en-US" sz="1400" dirty="0" err="1"/>
              <a:t>yrs</a:t>
            </a:r>
            <a:r>
              <a:rPr lang="en-US" sz="1400" dirty="0"/>
              <a:t>) with high HIV prevalence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6255" y="6027875"/>
            <a:ext cx="51538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/>
              <a:t>Source: CAPRISA (cycle of transmission)</a:t>
            </a:r>
          </a:p>
        </p:txBody>
      </p:sp>
      <p:cxnSp>
        <p:nvCxnSpPr>
          <p:cNvPr id="28" name="Curved Connector 27"/>
          <p:cNvCxnSpPr>
            <a:stCxn id="1028" idx="3"/>
            <a:endCxn id="6" idx="0"/>
          </p:cNvCxnSpPr>
          <p:nvPr/>
        </p:nvCxnSpPr>
        <p:spPr>
          <a:xfrm>
            <a:off x="2892237" y="2705128"/>
            <a:ext cx="385948" cy="996410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64426" y="3573357"/>
            <a:ext cx="795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A91F22"/>
                </a:solidFill>
              </a:rPr>
              <a:t>HIV</a:t>
            </a:r>
          </a:p>
        </p:txBody>
      </p:sp>
      <p:cxnSp>
        <p:nvCxnSpPr>
          <p:cNvPr id="1025" name="Curved Connector 1024"/>
          <p:cNvCxnSpPr>
            <a:stCxn id="1026" idx="2"/>
            <a:endCxn id="6" idx="2"/>
          </p:cNvCxnSpPr>
          <p:nvPr/>
        </p:nvCxnSpPr>
        <p:spPr>
          <a:xfrm rot="5400000" flipH="1" flipV="1">
            <a:off x="2225238" y="3686562"/>
            <a:ext cx="2" cy="2105891"/>
          </a:xfrm>
          <a:prstGeom prst="curvedConnector3">
            <a:avLst>
              <a:gd name="adj1" fmla="val -11430000000"/>
            </a:avLst>
          </a:prstGeom>
          <a:ln>
            <a:prstDash val="sysDash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30" name="Curved Connector 1029"/>
          <p:cNvCxnSpPr>
            <a:stCxn id="1028" idx="1"/>
            <a:endCxn id="1026" idx="0"/>
          </p:cNvCxnSpPr>
          <p:nvPr/>
        </p:nvCxnSpPr>
        <p:spPr>
          <a:xfrm rot="10800000" flipV="1">
            <a:off x="1172294" y="2705128"/>
            <a:ext cx="600144" cy="996412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237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B246FC-CFE3-4849-B103-CD1BE8FA26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PEPFAR’s DREAMS Partnership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04EC4-37B6-0F45-9AE9-32A27567F8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2515" y="2137364"/>
            <a:ext cx="4324052" cy="258327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Announced on World AIDS Day 2014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Goal = </a:t>
            </a:r>
            <a:r>
              <a:rPr lang="en-US" dirty="0">
                <a:solidFill>
                  <a:schemeClr val="accent5"/>
                </a:solidFill>
              </a:rPr>
              <a:t>Reduce HIV incidence </a:t>
            </a:r>
            <a:r>
              <a:rPr lang="en-US" dirty="0">
                <a:solidFill>
                  <a:schemeClr val="tx1"/>
                </a:solidFill>
              </a:rPr>
              <a:t>of AGYW in DREAMS districts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Total </a:t>
            </a:r>
            <a:r>
              <a:rPr lang="en-US" dirty="0">
                <a:solidFill>
                  <a:schemeClr val="accent5"/>
                </a:solidFill>
              </a:rPr>
              <a:t>$761 million </a:t>
            </a:r>
            <a:r>
              <a:rPr lang="en-US" dirty="0">
                <a:solidFill>
                  <a:schemeClr val="tx1"/>
                </a:solidFill>
              </a:rPr>
              <a:t>in</a:t>
            </a:r>
            <a:r>
              <a:rPr lang="en-US" dirty="0">
                <a:solidFill>
                  <a:schemeClr val="accent5"/>
                </a:solidFill>
              </a:rPr>
              <a:t> 15 countries </a:t>
            </a:r>
            <a:r>
              <a:rPr lang="en-US" dirty="0">
                <a:solidFill>
                  <a:schemeClr val="tx1"/>
                </a:solidFill>
              </a:rPr>
              <a:t>over</a:t>
            </a:r>
            <a:r>
              <a:rPr lang="en-US" dirty="0">
                <a:solidFill>
                  <a:schemeClr val="accent5"/>
                </a:solidFill>
              </a:rPr>
              <a:t> 4 years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567" y="1630312"/>
            <a:ext cx="4444080" cy="359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7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488" y="271420"/>
            <a:ext cx="8025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en-US" sz="3000" b="1" dirty="0">
                <a:solidFill>
                  <a:srgbClr val="2D2D8A">
                    <a:lumMod val="75000"/>
                  </a:srgbClr>
                </a:solidFill>
                <a:cs typeface="Arial" panose="020B0604020202020204" pitchFamily="34" charset="0"/>
              </a:rPr>
              <a:t>The </a:t>
            </a:r>
            <a:r>
              <a:rPr lang="en-US" sz="3000" b="1" dirty="0">
                <a:solidFill>
                  <a:srgbClr val="222268"/>
                </a:solidFill>
                <a:cs typeface="Arial" panose="020B0604020202020204" pitchFamily="34" charset="0"/>
              </a:rPr>
              <a:t>Core</a:t>
            </a:r>
            <a:r>
              <a:rPr lang="en-US" sz="3000" b="1" dirty="0">
                <a:solidFill>
                  <a:srgbClr val="2D2D8A">
                    <a:lumMod val="75000"/>
                  </a:srgbClr>
                </a:solidFill>
                <a:cs typeface="Arial" panose="020B0604020202020204" pitchFamily="34" charset="0"/>
              </a:rPr>
              <a:t> Package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28600" y="762002"/>
            <a:ext cx="8534400" cy="5780200"/>
            <a:chOff x="533400" y="914400"/>
            <a:chExt cx="8534400" cy="5780200"/>
          </a:xfrm>
        </p:grpSpPr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533400" y="1981200"/>
              <a:ext cx="7696200" cy="388620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None/>
              </a:pPr>
              <a:endParaRPr lang="en-US" sz="3600" dirty="0">
                <a:solidFill>
                  <a:srgbClr val="000000"/>
                </a:solidFill>
                <a:latin typeface="Cambria" panose="02040503050406030204" pitchFamily="18" charset="0"/>
              </a:endParaRPr>
            </a:p>
            <a:p>
              <a:endParaRPr lang="en-US" dirty="0">
                <a:solidFill>
                  <a:srgbClr val="000000"/>
                </a:solidFill>
                <a:latin typeface="Cambria" panose="02040503050406030204" pitchFamily="18" charset="0"/>
              </a:endParaRPr>
            </a:p>
          </p:txBody>
        </p:sp>
        <p:graphicFrame>
          <p:nvGraphicFramePr>
            <p:cNvPr id="29" name="Diagram 28"/>
            <p:cNvGraphicFramePr/>
            <p:nvPr>
              <p:extLst>
                <p:ext uri="{D42A27DB-BD31-4B8C-83A1-F6EECF244321}">
                  <p14:modId xmlns:p14="http://schemas.microsoft.com/office/powerpoint/2010/main" val="2185564915"/>
                </p:ext>
              </p:extLst>
            </p:nvPr>
          </p:nvGraphicFramePr>
          <p:xfrm>
            <a:off x="1600200" y="914400"/>
            <a:ext cx="6324600" cy="4572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1611817" y="1667476"/>
              <a:ext cx="1847273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 defTabSz="457200">
                <a:defRPr/>
              </a:pPr>
              <a:r>
                <a:rPr lang="en-US" sz="1100" b="1" dirty="0">
                  <a:solidFill>
                    <a:srgbClr val="FF0000"/>
                  </a:solidFill>
                  <a:latin typeface="Abadi MT Condensed Extra Bold"/>
                </a:rPr>
                <a:t>Community Mobilization &amp; Norms Change</a:t>
              </a:r>
            </a:p>
          </p:txBody>
        </p:sp>
        <p:sp>
          <p:nvSpPr>
            <p:cNvPr id="31" name="Text Box 2"/>
            <p:cNvSpPr txBox="1">
              <a:spLocks noChangeArrowheads="1"/>
            </p:cNvSpPr>
            <p:nvPr/>
          </p:nvSpPr>
          <p:spPr bwMode="auto">
            <a:xfrm>
              <a:off x="6003925" y="1667476"/>
              <a:ext cx="1219200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 defTabSz="457200">
                <a:defRPr/>
              </a:pPr>
              <a:r>
                <a:rPr lang="en-US" sz="1100" b="1" dirty="0">
                  <a:solidFill>
                    <a:srgbClr val="FF0000"/>
                  </a:solidFill>
                  <a:latin typeface="Abadi MT Condensed Extra Bold"/>
                </a:rPr>
                <a:t>School-Based</a:t>
              </a:r>
            </a:p>
            <a:p>
              <a:pPr algn="ctr" defTabSz="457200">
                <a:defRPr/>
              </a:pPr>
              <a:r>
                <a:rPr lang="en-US" sz="1100" b="1" dirty="0">
                  <a:solidFill>
                    <a:srgbClr val="FF0000"/>
                  </a:solidFill>
                  <a:latin typeface="Abadi MT Condensed Extra Bold"/>
                </a:rPr>
                <a:t>Interventions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3459090" y="1828800"/>
              <a:ext cx="35091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638800" y="1828800"/>
              <a:ext cx="365125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 Box 2"/>
            <p:cNvSpPr txBox="1">
              <a:spLocks noChangeArrowheads="1"/>
            </p:cNvSpPr>
            <p:nvPr/>
          </p:nvSpPr>
          <p:spPr bwMode="auto">
            <a:xfrm>
              <a:off x="762000" y="5014481"/>
              <a:ext cx="2438399" cy="624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 defTabSz="457200">
                <a:defRPr/>
              </a:pPr>
              <a:r>
                <a:rPr lang="en-US" sz="1100" b="1" dirty="0">
                  <a:solidFill>
                    <a:srgbClr val="FF0000"/>
                  </a:solidFill>
                  <a:latin typeface="Abadi MT Condensed Extra Bold"/>
                </a:rPr>
                <a:t>Characterization of male partners to target highly effective interventions (HTS</a:t>
              </a:r>
              <a:r>
                <a:rPr lang="en-US" sz="1100" b="1" dirty="0">
                  <a:solidFill>
                    <a:srgbClr val="FF0000"/>
                  </a:solidFill>
                  <a:latin typeface="Abadi MT Condensed Extra Bold"/>
                  <a:sym typeface="Wingdings" panose="05000000000000000000" pitchFamily="2" charset="2"/>
                </a:rPr>
                <a:t></a:t>
              </a:r>
              <a:r>
                <a:rPr lang="en-US" sz="1100" b="1" dirty="0">
                  <a:solidFill>
                    <a:srgbClr val="FF0000"/>
                  </a:solidFill>
                  <a:latin typeface="Abadi MT Condensed Extra Bold"/>
                </a:rPr>
                <a:t>ART, VMMC)</a:t>
              </a:r>
            </a:p>
          </p:txBody>
        </p:sp>
        <p:sp>
          <p:nvSpPr>
            <p:cNvPr id="35" name="Text Box 2"/>
            <p:cNvSpPr txBox="1">
              <a:spLocks noChangeArrowheads="1"/>
            </p:cNvSpPr>
            <p:nvPr/>
          </p:nvSpPr>
          <p:spPr bwMode="auto">
            <a:xfrm>
              <a:off x="1365250" y="5867400"/>
              <a:ext cx="2749550" cy="82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 defTabSz="457200">
                <a:defRPr/>
              </a:pPr>
              <a:r>
                <a:rPr lang="en-US" sz="1100" b="1" dirty="0">
                  <a:solidFill>
                    <a:srgbClr val="212121"/>
                  </a:solidFill>
                  <a:latin typeface="Abadi MT Condensed Extra Bold"/>
                </a:rPr>
                <a:t>Youth-friendly sexual and reproductive health care (Condoms, </a:t>
              </a:r>
              <a:r>
                <a:rPr lang="en-US" sz="1100" b="1" dirty="0">
                  <a:solidFill>
                    <a:srgbClr val="16181A"/>
                  </a:solidFill>
                  <a:latin typeface="Abadi MT Condensed Extra Bold"/>
                </a:rPr>
                <a:t>HTC, </a:t>
              </a:r>
              <a:r>
                <a:rPr lang="en-US" sz="1100" b="1" dirty="0">
                  <a:solidFill>
                    <a:srgbClr val="212121"/>
                  </a:solidFill>
                  <a:latin typeface="Abadi MT Condensed Extra Bold"/>
                </a:rPr>
                <a:t>PrEP, Contraceptive Mix, Post-violence care) </a:t>
              </a:r>
            </a:p>
          </p:txBody>
        </p:sp>
        <p:sp>
          <p:nvSpPr>
            <p:cNvPr id="36" name="Text Box 2"/>
            <p:cNvSpPr txBox="1">
              <a:spLocks noChangeArrowheads="1"/>
            </p:cNvSpPr>
            <p:nvPr/>
          </p:nvSpPr>
          <p:spPr bwMode="auto">
            <a:xfrm>
              <a:off x="5715000" y="5494482"/>
              <a:ext cx="1600200" cy="12001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 defTabSz="457200"/>
              <a:r>
                <a:rPr lang="en-US" sz="1100" b="1" dirty="0">
                  <a:solidFill>
                    <a:srgbClr val="212121"/>
                  </a:solidFill>
                  <a:latin typeface="Abadi MT Condensed Extra Bold"/>
                </a:rPr>
                <a:t>Social Protection </a:t>
              </a:r>
            </a:p>
            <a:p>
              <a:pPr algn="ctr" defTabSz="457200"/>
              <a:r>
                <a:rPr lang="en-US" sz="1100" b="1" dirty="0">
                  <a:solidFill>
                    <a:srgbClr val="212121"/>
                  </a:solidFill>
                  <a:latin typeface="Abadi MT Condensed Extra Bold"/>
                </a:rPr>
                <a:t>(Education Subsidies, Combination </a:t>
              </a:r>
            </a:p>
            <a:p>
              <a:pPr algn="ctr" defTabSz="457200"/>
              <a:r>
                <a:rPr lang="en-US" sz="1100" b="1" dirty="0">
                  <a:solidFill>
                    <a:srgbClr val="212121"/>
                  </a:solidFill>
                  <a:latin typeface="Abadi MT Condensed Extra Bold"/>
                </a:rPr>
                <a:t>Socio-Economic Approaches)</a:t>
              </a:r>
            </a:p>
            <a:p>
              <a:pPr algn="ctr" defTabSz="457200">
                <a:defRPr/>
              </a:pPr>
              <a:endParaRPr lang="en-US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7" name="Text Box 2"/>
            <p:cNvSpPr txBox="1">
              <a:spLocks noChangeArrowheads="1"/>
            </p:cNvSpPr>
            <p:nvPr/>
          </p:nvSpPr>
          <p:spPr bwMode="auto">
            <a:xfrm>
              <a:off x="7962900" y="2277918"/>
              <a:ext cx="1104900" cy="6938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 defTabSz="457200">
                <a:defRPr/>
              </a:pPr>
              <a:r>
                <a:rPr lang="en-US" sz="1100" b="1" dirty="0">
                  <a:solidFill>
                    <a:srgbClr val="FF0000"/>
                  </a:solidFill>
                  <a:latin typeface="Abadi MT Condensed Extra Bold"/>
                </a:rPr>
                <a:t>Parenting/ caregiver Programs</a:t>
              </a:r>
              <a:endParaRPr lang="en-US" sz="1100" dirty="0">
                <a:solidFill>
                  <a:srgbClr val="FF0000"/>
                </a:solidFill>
                <a:latin typeface="Abadi MT Condensed Extra Bold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2535454" y="4572001"/>
              <a:ext cx="0" cy="44248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276600" y="5494482"/>
              <a:ext cx="637888" cy="37291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endCxn id="36" idx="0"/>
            </p:cNvCxnSpPr>
            <p:nvPr/>
          </p:nvCxnSpPr>
          <p:spPr>
            <a:xfrm flipH="1">
              <a:off x="6515100" y="4522067"/>
              <a:ext cx="114300" cy="97241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7593590" y="2438400"/>
              <a:ext cx="369310" cy="39023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2422525" y="2124676"/>
              <a:ext cx="0" cy="77092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5638800" y="2124676"/>
              <a:ext cx="457200" cy="12281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821362" y="4876511"/>
              <a:ext cx="182563" cy="61797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 Box 2"/>
            <p:cNvSpPr txBox="1">
              <a:spLocks noChangeArrowheads="1"/>
            </p:cNvSpPr>
            <p:nvPr/>
          </p:nvSpPr>
          <p:spPr bwMode="auto">
            <a:xfrm>
              <a:off x="4343400" y="5867400"/>
              <a:ext cx="1219200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 defTabSz="457200">
                <a:defRPr/>
              </a:pPr>
              <a:r>
                <a:rPr lang="en-US" sz="1100" b="1" dirty="0">
                  <a:solidFill>
                    <a:srgbClr val="212121"/>
                  </a:solidFill>
                  <a:latin typeface="Abadi MT Condensed Extra Bold"/>
                </a:rPr>
                <a:t>Social Asset Building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4953000" y="5486400"/>
              <a:ext cx="0" cy="37291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56137" y="4338012"/>
            <a:ext cx="908825" cy="160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desireeadaway.com/wp-content/uploads/2010/11/girleffect_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652" y="437532"/>
            <a:ext cx="1200150" cy="130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71120" y="2143760"/>
            <a:ext cx="1230386" cy="807724"/>
            <a:chOff x="557061" y="2286000"/>
            <a:chExt cx="1735259" cy="807724"/>
          </a:xfrm>
        </p:grpSpPr>
        <p:sp>
          <p:nvSpPr>
            <p:cNvPr id="26" name="TextBox 25"/>
            <p:cNvSpPr txBox="1"/>
            <p:nvPr/>
          </p:nvSpPr>
          <p:spPr>
            <a:xfrm>
              <a:off x="557061" y="2286000"/>
              <a:ext cx="1387622" cy="64633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Additive Funding VMMC 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 flipH="1" flipV="1">
              <a:off x="1952350" y="2731086"/>
              <a:ext cx="339970" cy="362638"/>
            </a:xfrm>
            <a:prstGeom prst="line">
              <a:avLst/>
            </a:prstGeom>
            <a:ln w="19050"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49559" y="3378199"/>
            <a:ext cx="947676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Additive Funding 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</a:rPr>
              <a:t>TX for Men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1006786" y="3657600"/>
            <a:ext cx="288614" cy="178352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42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658FF5-4742-5741-976D-43EE7DF596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Research Question</a:t>
            </a:r>
          </a:p>
        </p:txBody>
      </p:sp>
    </p:spTree>
    <p:extLst>
      <p:ext uri="{BB962C8B-B14F-4D97-AF65-F5344CB8AC3E}">
        <p14:creationId xmlns:p14="http://schemas.microsoft.com/office/powerpoint/2010/main" val="477062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B96098-696C-2C4D-9BA1-8161B9A034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766" y="594112"/>
            <a:ext cx="4987664" cy="5463788"/>
          </a:xfrm>
        </p:spPr>
        <p:txBody>
          <a:bodyPr/>
          <a:lstStyle/>
          <a:p>
            <a:r>
              <a:rPr lang="en-US" sz="4000" dirty="0"/>
              <a:t>Was there an increase in HIV testing, circumcision, or treatment uptake in DREAMS vs. comparable non-DREAMS districts after two years of DREAMS implementation?  </a:t>
            </a:r>
          </a:p>
        </p:txBody>
      </p:sp>
    </p:spTree>
    <p:extLst>
      <p:ext uri="{BB962C8B-B14F-4D97-AF65-F5344CB8AC3E}">
        <p14:creationId xmlns:p14="http://schemas.microsoft.com/office/powerpoint/2010/main" val="1354004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24B709-C020-474A-B5C6-53A8255D04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E3419-80EB-B140-8BE5-798E7AEE23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0651" y="958048"/>
            <a:ext cx="8710612" cy="547842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/>
              <a:t>Country/District Selection</a:t>
            </a:r>
          </a:p>
          <a:p>
            <a:pPr marL="679450" lvl="1" indent="-342900"/>
            <a:r>
              <a:rPr lang="en-US" sz="2000" dirty="0">
                <a:solidFill>
                  <a:schemeClr val="tx1"/>
                </a:solidFill>
              </a:rPr>
              <a:t>Of the 10 original DREAMS countries, 5 were chosen for this analysis</a:t>
            </a:r>
          </a:p>
          <a:p>
            <a:pPr marL="920750" lvl="2" indent="-342900"/>
            <a:r>
              <a:rPr lang="en-US" sz="2000" dirty="0">
                <a:solidFill>
                  <a:schemeClr val="tx1"/>
                </a:solidFill>
              </a:rPr>
              <a:t>PEPFAR districting remained consistent from 2015-2017</a:t>
            </a:r>
          </a:p>
          <a:p>
            <a:pPr marL="920750" lvl="2" indent="-342900"/>
            <a:r>
              <a:rPr lang="en-US" sz="2000" dirty="0">
                <a:solidFill>
                  <a:schemeClr val="accent5"/>
                </a:solidFill>
              </a:rPr>
              <a:t>Comparable non-DREAMS districts </a:t>
            </a:r>
            <a:r>
              <a:rPr lang="en-US" sz="2000" dirty="0">
                <a:solidFill>
                  <a:schemeClr val="tx1"/>
                </a:solidFill>
              </a:rPr>
              <a:t>had similar HIV prevalence, incidence, teen pregnancy rates, girls education to DREAMS districts</a:t>
            </a:r>
          </a:p>
          <a:p>
            <a:pPr marL="1144588" lvl="3" indent="-342900"/>
            <a:r>
              <a:rPr lang="en-US" sz="2000" dirty="0">
                <a:solidFill>
                  <a:schemeClr val="tx1"/>
                </a:solidFill>
              </a:rPr>
              <a:t>All PEPFAR priority districts</a:t>
            </a:r>
          </a:p>
          <a:p>
            <a:pPr lvl="3" indent="0">
              <a:buNone/>
            </a:pPr>
            <a:endParaRPr lang="en-US" sz="20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/>
              <a:t>Analysis of PEPFAR MER Indicators</a:t>
            </a:r>
          </a:p>
          <a:p>
            <a:pPr marL="679450" lvl="1" indent="-342900"/>
            <a:r>
              <a:rPr lang="en-US" sz="2000" dirty="0"/>
              <a:t>Number of clients tested (</a:t>
            </a:r>
            <a:r>
              <a:rPr lang="en-US" sz="2000" dirty="0">
                <a:solidFill>
                  <a:schemeClr val="accent5"/>
                </a:solidFill>
              </a:rPr>
              <a:t>HTS_TST</a:t>
            </a:r>
            <a:r>
              <a:rPr lang="en-US" sz="2000" dirty="0"/>
              <a:t>), Number of VMMC procedures (</a:t>
            </a:r>
            <a:r>
              <a:rPr lang="en-US" sz="2000" dirty="0">
                <a:solidFill>
                  <a:schemeClr val="accent5"/>
                </a:solidFill>
              </a:rPr>
              <a:t>VMMC_CIRC</a:t>
            </a:r>
            <a:r>
              <a:rPr lang="en-US" sz="2000" dirty="0"/>
              <a:t>), Number of clients newly initiated on treatment (</a:t>
            </a:r>
            <a:r>
              <a:rPr lang="en-US" sz="2000" dirty="0">
                <a:solidFill>
                  <a:schemeClr val="accent5"/>
                </a:solidFill>
              </a:rPr>
              <a:t>TX_NEW</a:t>
            </a:r>
            <a:r>
              <a:rPr lang="en-US" sz="2000" dirty="0"/>
              <a:t>) for </a:t>
            </a:r>
            <a:r>
              <a:rPr lang="en-US" sz="2000" dirty="0">
                <a:solidFill>
                  <a:schemeClr val="accent5"/>
                </a:solidFill>
              </a:rPr>
              <a:t>males 15-49 </a:t>
            </a:r>
            <a:r>
              <a:rPr lang="en-US" sz="2000" dirty="0"/>
              <a:t>years</a:t>
            </a:r>
          </a:p>
          <a:p>
            <a:pPr marL="679450" lvl="1" indent="-342900"/>
            <a:r>
              <a:rPr lang="en-US" sz="2000" dirty="0"/>
              <a:t>Compared </a:t>
            </a:r>
            <a:r>
              <a:rPr lang="en-US" sz="2000" dirty="0">
                <a:solidFill>
                  <a:schemeClr val="accent5"/>
                </a:solidFill>
              </a:rPr>
              <a:t>annual results from 2015 &amp; 2017</a:t>
            </a:r>
            <a:r>
              <a:rPr lang="en-US" sz="2000" dirty="0"/>
              <a:t>, calculated percent change</a:t>
            </a:r>
          </a:p>
          <a:p>
            <a:pPr marL="679450" lvl="1" indent="-342900"/>
            <a:r>
              <a:rPr lang="en-US" sz="2000" dirty="0"/>
              <a:t>Used series of generalized linear mixed models, based on a Poisson distribution to assess the difference between DREAMS vs. non-DREAMS districts</a:t>
            </a:r>
          </a:p>
          <a:p>
            <a:pPr marL="920750" lvl="2" indent="-342900"/>
            <a:r>
              <a:rPr lang="en-US" sz="2000" dirty="0"/>
              <a:t>Controlled for false discovery rate for multiple hypothesis testing</a:t>
            </a:r>
          </a:p>
          <a:p>
            <a:pPr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3174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00651" y="958048"/>
            <a:ext cx="8710612" cy="44376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Significant positive differences </a:t>
            </a:r>
            <a:r>
              <a:rPr lang="en-US" dirty="0">
                <a:solidFill>
                  <a:schemeClr val="tx1"/>
                </a:solidFill>
              </a:rPr>
              <a:t>(p-value &lt;0.001) between DREAMS vs. non-DREAMS districts</a:t>
            </a:r>
          </a:p>
          <a:p>
            <a:pPr marL="679450" lvl="1" indent="-342900"/>
            <a:r>
              <a:rPr lang="en-US" dirty="0">
                <a:solidFill>
                  <a:schemeClr val="accent5"/>
                </a:solidFill>
              </a:rPr>
              <a:t>Increase in men newly initiated on treatment </a:t>
            </a:r>
            <a:r>
              <a:rPr lang="en-US" dirty="0">
                <a:solidFill>
                  <a:schemeClr val="tx1"/>
                </a:solidFill>
              </a:rPr>
              <a:t>= DREAMS &gt; Non-DREAMS in </a:t>
            </a:r>
            <a:r>
              <a:rPr lang="en-US" b="1" dirty="0">
                <a:solidFill>
                  <a:schemeClr val="accent4"/>
                </a:solidFill>
              </a:rPr>
              <a:t>3 countries</a:t>
            </a:r>
          </a:p>
          <a:p>
            <a:pPr marL="679450" lvl="1" indent="-342900"/>
            <a:r>
              <a:rPr lang="en-US" dirty="0">
                <a:solidFill>
                  <a:schemeClr val="accent5"/>
                </a:solidFill>
              </a:rPr>
              <a:t>Increase in men tested </a:t>
            </a:r>
            <a:r>
              <a:rPr lang="en-US" dirty="0">
                <a:solidFill>
                  <a:schemeClr val="tx1"/>
                </a:solidFill>
              </a:rPr>
              <a:t>= DREAMS &gt; Non-DREAMS in </a:t>
            </a:r>
            <a:r>
              <a:rPr lang="en-US" b="1" dirty="0">
                <a:solidFill>
                  <a:schemeClr val="accent4"/>
                </a:solidFill>
              </a:rPr>
              <a:t>3 countries</a:t>
            </a:r>
          </a:p>
          <a:p>
            <a:pPr marL="679450" lvl="1" indent="-342900"/>
            <a:r>
              <a:rPr lang="en-US" dirty="0">
                <a:solidFill>
                  <a:schemeClr val="accent5"/>
                </a:solidFill>
              </a:rPr>
              <a:t>Increase in VMMCs performed </a:t>
            </a:r>
            <a:r>
              <a:rPr lang="en-US" dirty="0">
                <a:solidFill>
                  <a:schemeClr val="tx1"/>
                </a:solidFill>
              </a:rPr>
              <a:t>= DREAMS &gt; Non-DREAMS in </a:t>
            </a:r>
            <a:r>
              <a:rPr lang="en-US" b="1" dirty="0">
                <a:solidFill>
                  <a:schemeClr val="accent4"/>
                </a:solidFill>
              </a:rPr>
              <a:t>2 countries</a:t>
            </a:r>
          </a:p>
          <a:p>
            <a:pPr marL="679450" lvl="1" indent="-342900"/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Change in VMMC, HTS, and treatment results for men ages 15-49 in DREAMS vs. non-DREAMS districts </a:t>
            </a:r>
            <a:r>
              <a:rPr lang="en-US" dirty="0">
                <a:solidFill>
                  <a:schemeClr val="accent5"/>
                </a:solidFill>
              </a:rPr>
              <a:t>varied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679450" lvl="1" indent="-342900"/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26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ADD7434-F680-A84A-8C1B-93E0C18473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930976"/>
              </p:ext>
            </p:extLst>
          </p:nvPr>
        </p:nvGraphicFramePr>
        <p:xfrm>
          <a:off x="45720" y="1185285"/>
          <a:ext cx="9052560" cy="438196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12812425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49117391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60252334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402601504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75741081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21468054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70207978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9857113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67452419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355270953"/>
                    </a:ext>
                  </a:extLst>
                </a:gridCol>
              </a:tblGrid>
              <a:tr h="640080"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</a:rPr>
                        <a:t>Percent Change in DREAMS vs. Non-DREAMS PEPFAR Districts in VMMC, HTS, and Treatment Results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</a:rPr>
                        <a:t>for Males Ages 15-49 (2015-2017)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737993"/>
                  </a:ext>
                </a:extLst>
              </a:tr>
              <a:tr h="23725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Country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VMMC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HIV Testing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New on Treatment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129148"/>
                  </a:ext>
                </a:extLst>
              </a:tr>
              <a:tr h="6069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DREAMS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Non-DREAMS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Significance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DREAMS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Non-DREAMS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Significance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DREAMS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Non-DREAMS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Significance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751477"/>
                  </a:ext>
                </a:extLst>
              </a:tr>
              <a:tr h="5444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Kenya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-11%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-41%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p&lt;0.001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123%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50%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p&lt;0.001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1%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5%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None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302747"/>
                  </a:ext>
                </a:extLst>
              </a:tr>
              <a:tr h="600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Malawi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23%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-55%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p&lt;0.001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99%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-17%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p&lt;0.001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21%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-24%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p&lt;0.001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903801"/>
                  </a:ext>
                </a:extLst>
              </a:tr>
              <a:tr h="5677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Mozambique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2%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77%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p&lt;0.001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N.D.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N.D.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N.D.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1739%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1608%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p&lt;0.001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175099"/>
                  </a:ext>
                </a:extLst>
              </a:tr>
              <a:tr h="5941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Zambia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112%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16%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p&lt;0.001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74%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86%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p&lt;0.001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55%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50%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None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492393"/>
                  </a:ext>
                </a:extLst>
              </a:tr>
              <a:tr h="591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Zimbabwe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-4%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-11%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p&lt;0.001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93%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78%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p&lt;0.001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625%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310%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p&lt;0.001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635233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6DDE5A-89E1-9446-9E13-40315BDFD4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733EC9-D611-F746-8B6D-103698101D4D}"/>
              </a:ext>
            </a:extLst>
          </p:cNvPr>
          <p:cNvSpPr txBox="1"/>
          <p:nvPr/>
        </p:nvSpPr>
        <p:spPr>
          <a:xfrm>
            <a:off x="657225" y="5602562"/>
            <a:ext cx="8283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N.D. = Not Determined; Mozambique did not report age/sex disaggregated data for HIV testing in 2015.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0CAA68F-98F3-9F47-A2CE-1353370F9D79}"/>
              </a:ext>
            </a:extLst>
          </p:cNvPr>
          <p:cNvGrpSpPr/>
          <p:nvPr/>
        </p:nvGrpSpPr>
        <p:grpSpPr>
          <a:xfrm>
            <a:off x="2791327" y="2662991"/>
            <a:ext cx="6296527" cy="2903618"/>
            <a:chOff x="2791327" y="2662991"/>
            <a:chExt cx="6296527" cy="290361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6278F1C-194B-D545-9D17-015DAEB24992}"/>
                </a:ext>
              </a:extLst>
            </p:cNvPr>
            <p:cNvSpPr/>
            <p:nvPr/>
          </p:nvSpPr>
          <p:spPr>
            <a:xfrm>
              <a:off x="2791327" y="3240506"/>
              <a:ext cx="962525" cy="577515"/>
            </a:xfrm>
            <a:prstGeom prst="ellipse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1AEAB77-BC4F-9342-8043-43D022F8C4FE}"/>
                </a:ext>
              </a:extLst>
            </p:cNvPr>
            <p:cNvSpPr/>
            <p:nvPr/>
          </p:nvSpPr>
          <p:spPr>
            <a:xfrm>
              <a:off x="2815391" y="4403560"/>
              <a:ext cx="962525" cy="577515"/>
            </a:xfrm>
            <a:prstGeom prst="ellipse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A807245-0814-9B4B-B582-3B5591482609}"/>
                </a:ext>
              </a:extLst>
            </p:cNvPr>
            <p:cNvSpPr/>
            <p:nvPr/>
          </p:nvSpPr>
          <p:spPr>
            <a:xfrm>
              <a:off x="5454319" y="4989094"/>
              <a:ext cx="962525" cy="577515"/>
            </a:xfrm>
            <a:prstGeom prst="ellipse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9BFFD70-4318-414C-8020-F6F22C68A6FD}"/>
                </a:ext>
              </a:extLst>
            </p:cNvPr>
            <p:cNvSpPr/>
            <p:nvPr/>
          </p:nvSpPr>
          <p:spPr>
            <a:xfrm>
              <a:off x="5446299" y="3232486"/>
              <a:ext cx="962525" cy="577515"/>
            </a:xfrm>
            <a:prstGeom prst="ellipse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7F54C1-8163-204C-A24D-EB6D213D1CFD}"/>
                </a:ext>
              </a:extLst>
            </p:cNvPr>
            <p:cNvSpPr/>
            <p:nvPr/>
          </p:nvSpPr>
          <p:spPr>
            <a:xfrm>
              <a:off x="5470363" y="2662991"/>
              <a:ext cx="962525" cy="559439"/>
            </a:xfrm>
            <a:prstGeom prst="ellipse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1EA2AFF-F842-1D4C-9DC7-E2D33790119F}"/>
                </a:ext>
              </a:extLst>
            </p:cNvPr>
            <p:cNvSpPr/>
            <p:nvPr/>
          </p:nvSpPr>
          <p:spPr>
            <a:xfrm>
              <a:off x="8125329" y="3232484"/>
              <a:ext cx="962525" cy="559439"/>
            </a:xfrm>
            <a:prstGeom prst="ellipse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96408C2-E76F-334B-B18F-6354FB90B2F7}"/>
                </a:ext>
              </a:extLst>
            </p:cNvPr>
            <p:cNvSpPr/>
            <p:nvPr/>
          </p:nvSpPr>
          <p:spPr>
            <a:xfrm>
              <a:off x="8117309" y="3801976"/>
              <a:ext cx="962525" cy="559439"/>
            </a:xfrm>
            <a:prstGeom prst="ellipse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C3C4718-6330-7342-ABD0-C6A2A1EE6AC1}"/>
                </a:ext>
              </a:extLst>
            </p:cNvPr>
            <p:cNvSpPr/>
            <p:nvPr/>
          </p:nvSpPr>
          <p:spPr>
            <a:xfrm>
              <a:off x="8093247" y="4965033"/>
              <a:ext cx="962525" cy="559439"/>
            </a:xfrm>
            <a:prstGeom prst="ellipse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944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PFAR Theme">
  <a:themeElements>
    <a:clrScheme name="PEPFAR">
      <a:dk1>
        <a:srgbClr val="16181A"/>
      </a:dk1>
      <a:lt1>
        <a:srgbClr val="FFFFFF"/>
      </a:lt1>
      <a:dk2>
        <a:srgbClr val="468CA8"/>
      </a:dk2>
      <a:lt2>
        <a:srgbClr val="16181A"/>
      </a:lt2>
      <a:accent1>
        <a:srgbClr val="B64C4B"/>
      </a:accent1>
      <a:accent2>
        <a:srgbClr val="468CA8"/>
      </a:accent2>
      <a:accent3>
        <a:srgbClr val="7F7F7F"/>
      </a:accent3>
      <a:accent4>
        <a:srgbClr val="F47C20"/>
      </a:accent4>
      <a:accent5>
        <a:srgbClr val="009999"/>
      </a:accent5>
      <a:accent6>
        <a:srgbClr val="047AAA"/>
      </a:accent6>
      <a:hlink>
        <a:srgbClr val="0563C1"/>
      </a:hlink>
      <a:folHlink>
        <a:srgbClr val="954F72"/>
      </a:folHlink>
    </a:clrScheme>
    <a:fontScheme name="PEPF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DS 2018 USG PowerPoint Template_Standard MASTER" id="{88438603-795D-CD47-9456-58353EC93307}" vid="{A066B524-0326-B34B-A0A7-D3BDA9EDA2BE}"/>
    </a:ext>
  </a:extLst>
</a:theme>
</file>

<file path=ppt/theme/theme2.xml><?xml version="1.0" encoding="utf-8"?>
<a:theme xmlns:a="http://schemas.openxmlformats.org/drawingml/2006/main" name="2_PEPFAR Theme">
  <a:themeElements>
    <a:clrScheme name="PEPFAR">
      <a:dk1>
        <a:srgbClr val="16181A"/>
      </a:dk1>
      <a:lt1>
        <a:srgbClr val="FFFFFF"/>
      </a:lt1>
      <a:dk2>
        <a:srgbClr val="468CA8"/>
      </a:dk2>
      <a:lt2>
        <a:srgbClr val="16181A"/>
      </a:lt2>
      <a:accent1>
        <a:srgbClr val="B64C4B"/>
      </a:accent1>
      <a:accent2>
        <a:srgbClr val="468CA8"/>
      </a:accent2>
      <a:accent3>
        <a:srgbClr val="7F7F7F"/>
      </a:accent3>
      <a:accent4>
        <a:srgbClr val="F47C20"/>
      </a:accent4>
      <a:accent5>
        <a:srgbClr val="009999"/>
      </a:accent5>
      <a:accent6>
        <a:srgbClr val="047AAA"/>
      </a:accent6>
      <a:hlink>
        <a:srgbClr val="0563C1"/>
      </a:hlink>
      <a:folHlink>
        <a:srgbClr val="954F72"/>
      </a:folHlink>
    </a:clrScheme>
    <a:fontScheme name="PEPF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PFAR Theme" id="{D554F53B-AEC7-4F82-A0D6-B045BF4FA345}" vid="{26E8B40A-6C7F-4326-89A2-440D0D9D6250}"/>
    </a:ext>
  </a:extLst>
</a:theme>
</file>

<file path=ppt/theme/theme3.xml><?xml version="1.0" encoding="utf-8"?>
<a:theme xmlns:a="http://schemas.openxmlformats.org/drawingml/2006/main" name="3_PEPFAR Theme">
  <a:themeElements>
    <a:clrScheme name="PEPFAR">
      <a:dk1>
        <a:srgbClr val="16181A"/>
      </a:dk1>
      <a:lt1>
        <a:srgbClr val="FFFFFF"/>
      </a:lt1>
      <a:dk2>
        <a:srgbClr val="468CA8"/>
      </a:dk2>
      <a:lt2>
        <a:srgbClr val="16181A"/>
      </a:lt2>
      <a:accent1>
        <a:srgbClr val="B64C4B"/>
      </a:accent1>
      <a:accent2>
        <a:srgbClr val="468CA8"/>
      </a:accent2>
      <a:accent3>
        <a:srgbClr val="7F7F7F"/>
      </a:accent3>
      <a:accent4>
        <a:srgbClr val="F47C20"/>
      </a:accent4>
      <a:accent5>
        <a:srgbClr val="009999"/>
      </a:accent5>
      <a:accent6>
        <a:srgbClr val="047AAA"/>
      </a:accent6>
      <a:hlink>
        <a:srgbClr val="0563C1"/>
      </a:hlink>
      <a:folHlink>
        <a:srgbClr val="954F72"/>
      </a:folHlink>
    </a:clrScheme>
    <a:fontScheme name="PEPF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PFAR Theme" id="{D554F53B-AEC7-4F82-A0D6-B045BF4FA345}" vid="{26E8B40A-6C7F-4326-89A2-440D0D9D625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PEPFAR Theme</Template>
  <TotalTime>5428</TotalTime>
  <Words>894</Words>
  <Application>Microsoft Macintosh PowerPoint</Application>
  <PresentationFormat>On-screen Show (4:3)</PresentationFormat>
  <Paragraphs>162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Abadi MT Condensed Extra Bold</vt:lpstr>
      <vt:lpstr>Arial</vt:lpstr>
      <vt:lpstr>Calibri</vt:lpstr>
      <vt:lpstr>Cambria</vt:lpstr>
      <vt:lpstr>Century Gothic</vt:lpstr>
      <vt:lpstr>Segoe UI</vt:lpstr>
      <vt:lpstr>Times New Roman</vt:lpstr>
      <vt:lpstr>Wingdings</vt:lpstr>
      <vt:lpstr>PEPFAR Theme</vt:lpstr>
      <vt:lpstr>2_PEPFAR Theme</vt:lpstr>
      <vt:lpstr>3_PEPFAR Theme</vt:lpstr>
      <vt:lpstr>Reducing risk of male sex partners:  HIV testing, treatment, and VMMC of men in PEPFAR-supported DREAMS districts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risk of male sex partners: HIV testing, treatment, and VMMC of men in PEPFAR-supported DREAMS districts</dc:title>
  <dc:creator>Caroline Cooney</dc:creator>
  <cp:lastModifiedBy>Caroline Cooney</cp:lastModifiedBy>
  <cp:revision>82</cp:revision>
  <cp:lastPrinted>2018-07-10T20:10:59Z</cp:lastPrinted>
  <dcterms:created xsi:type="dcterms:W3CDTF">2018-07-01T18:00:09Z</dcterms:created>
  <dcterms:modified xsi:type="dcterms:W3CDTF">2018-07-22T22:01:41Z</dcterms:modified>
</cp:coreProperties>
</file>